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4"/>
  </p:notesMasterIdLst>
  <p:handoutMasterIdLst>
    <p:handoutMasterId r:id="rId25"/>
  </p:handoutMasterIdLst>
  <p:sldIdLst>
    <p:sldId id="256" r:id="rId5"/>
    <p:sldId id="290" r:id="rId6"/>
    <p:sldId id="318" r:id="rId7"/>
    <p:sldId id="319" r:id="rId8"/>
    <p:sldId id="320" r:id="rId9"/>
    <p:sldId id="321" r:id="rId10"/>
    <p:sldId id="324" r:id="rId11"/>
    <p:sldId id="322" r:id="rId12"/>
    <p:sldId id="323" r:id="rId13"/>
    <p:sldId id="305" r:id="rId14"/>
    <p:sldId id="296" r:id="rId15"/>
    <p:sldId id="303" r:id="rId16"/>
    <p:sldId id="304" r:id="rId17"/>
    <p:sldId id="294" r:id="rId18"/>
    <p:sldId id="289" r:id="rId19"/>
    <p:sldId id="311" r:id="rId20"/>
    <p:sldId id="312" r:id="rId21"/>
    <p:sldId id="316" r:id="rId22"/>
    <p:sldId id="317" r:id="rId23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0099"/>
    <a:srgbClr val="9933FF"/>
    <a:srgbClr val="FF3399"/>
    <a:srgbClr val="0000FF"/>
    <a:srgbClr val="FF0066"/>
    <a:srgbClr val="FF6699"/>
    <a:srgbClr val="9900CC"/>
    <a:srgbClr val="99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424" autoAdjust="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514" cy="49387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664" y="0"/>
            <a:ext cx="2918514" cy="49387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912C1C4F-BB10-418F-BA8C-968A8659421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4031"/>
            <a:ext cx="2918514" cy="493871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664" y="9374031"/>
            <a:ext cx="2918514" cy="493871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038EB9E2-1A0E-417E-A713-EBDF945B89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89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47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347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91BC69B3-C6CC-4F43-B45E-8721B1CE1F1D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10"/>
            <a:ext cx="5388610" cy="4441270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374302"/>
            <a:ext cx="2918831" cy="49347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6" y="9374302"/>
            <a:ext cx="2918831" cy="49347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B9074F8E-7EC6-4D8E-9516-68C61927F1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92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74F8E-7EC6-4D8E-9516-68C61927F1DD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8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B6492-CB8D-4B0C-AD63-6A0A7F66EC17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1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B6492-CB8D-4B0C-AD63-6A0A7F66EC17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1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74F8E-7EC6-4D8E-9516-68C61927F1DD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87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74F8E-7EC6-4D8E-9516-68C61927F1D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06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41CA5-CA60-4C0B-8A02-AC6AF52EA9C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62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41CA5-CA60-4C0B-8A02-AC6AF52EA9C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62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91BB-5F30-4C5E-87B8-14E2B6C77312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42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08A3-D82D-4378-8EA3-E04FEDCF195D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48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FD26-6F7D-4408-B758-FA46B8A7ECCC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178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91BB-5F30-4C5E-87B8-14E2B6C7731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B553-87DE-4E20-AFA4-0BAC2A847E8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34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994D-CA32-4B2D-A0C9-79BC19AD749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6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05B-C531-4451-B98B-2C6B7231FAA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7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7BAA-7504-4C8D-8AFF-59A6DB6356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9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FB5-44A0-4078-9DBA-78B9FE43DE0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28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7A4C-67D1-4251-895B-6288705B40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39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31AE-4C88-481A-939D-E82AFC4F049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B553-87DE-4E20-AFA4-0BAC2A847E8D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05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EBE5-26BE-4621-ACFD-FCFCC31CE1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9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08A3-D82D-4378-8EA3-E04FEDCF195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23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FD26-6F7D-4408-B758-FA46B8A7ECC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9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91BB-5F30-4C5E-87B8-14E2B6C7731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89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B553-87DE-4E20-AFA4-0BAC2A847E8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5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994D-CA32-4B2D-A0C9-79BC19AD749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39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05B-C531-4451-B98B-2C6B7231FAA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4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7BAA-7504-4C8D-8AFF-59A6DB6356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27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FB5-44A0-4078-9DBA-78B9FE43DE0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29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7A4C-67D1-4251-895B-6288705B40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3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994D-CA32-4B2D-A0C9-79BC19AD7494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75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31AE-4C88-481A-939D-E82AFC4F049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98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EBE5-26BE-4621-ACFD-FCFCC31CE1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7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08A3-D82D-4378-8EA3-E04FEDCF195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3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FD26-6F7D-4408-B758-FA46B8A7ECC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39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91BB-5F30-4C5E-87B8-14E2B6C7731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B553-87DE-4E20-AFA4-0BAC2A847E8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17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994D-CA32-4B2D-A0C9-79BC19AD749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53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05B-C531-4451-B98B-2C6B7231FAA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22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7BAA-7504-4C8D-8AFF-59A6DB6356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2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FB5-44A0-4078-9DBA-78B9FE43DE0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0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305B-C531-4451-B98B-2C6B7231FAA8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386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7A4C-67D1-4251-895B-6288705B40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22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31AE-4C88-481A-939D-E82AFC4F049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83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EBE5-26BE-4621-ACFD-FCFCC31CE1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00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08A3-D82D-4378-8EA3-E04FEDCF195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71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FD26-6F7D-4408-B758-FA46B8A7ECC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3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7BAA-7504-4C8D-8AFF-59A6DB635674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64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FB5-44A0-4078-9DBA-78B9FE43DE0B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70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7A4C-67D1-4251-895B-6288705B4088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03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31AE-4C88-481A-939D-E82AFC4F0490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79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EBE5-26BE-4621-ACFD-FCFCC31CE188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00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8FE6-2756-417F-AFA6-3ACDB70C41A5}" type="datetime1">
              <a:rPr lang="zh-TW" altLang="en-US" smtClean="0"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60B8-D763-40F3-A04E-87D2EFB86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6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8FE6-2756-417F-AFA6-3ACDB70C41A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8FE6-2756-417F-AFA6-3ACDB70C41A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0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8FE6-2756-417F-AFA6-3ACDB70C41A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6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9.png"/><Relationship Id="rId4" Type="http://schemas.openxmlformats.org/officeDocument/2006/relationships/image" Target="../media/image2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9.png"/><Relationship Id="rId4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20688"/>
            <a:ext cx="9144000" cy="30890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zh-TW" altLang="en-US" dirty="0" smtClean="0"/>
              <a:t> </a:t>
            </a:r>
            <a:endParaRPr lang="zh-CN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8" name="Picture 4" descr="卡通遨游太空汇报模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5084"/>
            <a:ext cx="4364037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78929" y="980728"/>
            <a:ext cx="8229600" cy="10801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教育會考及多元入學宣導</a:t>
            </a:r>
            <a:endParaRPr lang="zh-TW" altLang="en-US" sz="5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3409" y="2348880"/>
            <a:ext cx="57606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主講</a:t>
            </a:r>
            <a:r>
              <a:rPr lang="zh-TW" altLang="en-US" sz="4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：馮嘉玉</a:t>
            </a:r>
            <a:r>
              <a:rPr lang="zh-TW" altLang="en-US" sz="4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組長</a:t>
            </a:r>
            <a:endParaRPr lang="en-US" altLang="zh-TW" sz="4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8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20688"/>
            <a:ext cx="9144000" cy="352839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zh-TW" altLang="en-US" dirty="0" smtClean="0"/>
              <a:t> </a:t>
            </a:r>
            <a:endParaRPr lang="zh-CN" altLang="en-US" dirty="0"/>
          </a:p>
        </p:txBody>
      </p:sp>
      <p:pic>
        <p:nvPicPr>
          <p:cNvPr id="9" name="Picture 4" descr="卡通遨游太空汇报模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59597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850032" y="1594497"/>
            <a:ext cx="7416824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多元入學管道</a:t>
            </a:r>
            <a:r>
              <a:rPr lang="zh-TW" altLang="en-US" sz="5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31751" y="2875583"/>
            <a:ext cx="753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國中教育會考：</a:t>
            </a:r>
            <a:r>
              <a:rPr lang="en-US" altLang="zh-TW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18-19</a:t>
            </a: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2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598232" y="97291"/>
            <a:ext cx="8545768" cy="820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zh-TW" altLang="en-US" dirty="0" smtClean="0"/>
              <a:t> </a:t>
            </a:r>
            <a:endParaRPr lang="zh-CN" altLang="en-US" dirty="0"/>
          </a:p>
        </p:txBody>
      </p:sp>
      <p:grpSp>
        <p:nvGrpSpPr>
          <p:cNvPr id="79" name="群組 78"/>
          <p:cNvGrpSpPr/>
          <p:nvPr/>
        </p:nvGrpSpPr>
        <p:grpSpPr>
          <a:xfrm>
            <a:off x="498794" y="3501008"/>
            <a:ext cx="980500" cy="694163"/>
            <a:chOff x="2007324" y="3557944"/>
            <a:chExt cx="980500" cy="694162"/>
          </a:xfrm>
        </p:grpSpPr>
        <p:cxnSp>
          <p:nvCxnSpPr>
            <p:cNvPr id="80" name="直線單箭頭接點 79"/>
            <p:cNvCxnSpPr/>
            <p:nvPr/>
          </p:nvCxnSpPr>
          <p:spPr>
            <a:xfrm>
              <a:off x="2007324" y="3892106"/>
              <a:ext cx="0" cy="360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 flipV="1">
              <a:off x="2007324" y="3892106"/>
              <a:ext cx="980500" cy="2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/>
            <p:nvPr/>
          </p:nvCxnSpPr>
          <p:spPr>
            <a:xfrm>
              <a:off x="2987824" y="3892106"/>
              <a:ext cx="0" cy="360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直線單箭頭接點 82"/>
            <p:cNvCxnSpPr/>
            <p:nvPr/>
          </p:nvCxnSpPr>
          <p:spPr>
            <a:xfrm>
              <a:off x="2511380" y="3557944"/>
              <a:ext cx="0" cy="288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1278867" y="240655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108</a:t>
            </a:r>
            <a:r>
              <a:rPr lang="zh-TW" altLang="en-US" sz="2800" b="1" dirty="0" smtClean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年</a:t>
            </a:r>
            <a:endParaRPr lang="zh-TW" altLang="en-US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9659" y="86767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</a:t>
            </a:r>
            <a:r>
              <a:rPr lang="zh-TW" altLang="en-US" sz="48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升學路徑圖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圓角矩形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07704" y="4221088"/>
            <a:ext cx="576064" cy="1630926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endParaRPr lang="zh-TW" altLang="en-US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38954" y="2560107"/>
            <a:ext cx="1872208" cy="900000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6841" y="2560107"/>
            <a:ext cx="1634810" cy="900000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</a:t>
            </a:r>
            <a:endParaRPr lang="en-US" altLang="zh-TW" sz="2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76056" y="2564904"/>
            <a:ext cx="1548000" cy="9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</a:t>
            </a:r>
            <a:endParaRPr lang="en-US" altLang="zh-TW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</a:t>
            </a:r>
            <a:endParaRPr lang="en-US" altLang="zh-TW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>
            <a:spLocks noChangeArrowheads="1"/>
          </p:cNvSpPr>
          <p:nvPr/>
        </p:nvSpPr>
        <p:spPr bwMode="auto">
          <a:xfrm>
            <a:off x="6732240" y="2560107"/>
            <a:ext cx="1548000" cy="9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</a:t>
            </a:r>
          </a:p>
          <a:p>
            <a:pPr algn="ctr" eaLnBrk="1" hangingPunct="1">
              <a:defRPr/>
            </a:pP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5796136" y="1772816"/>
            <a:ext cx="1656184" cy="823195"/>
            <a:chOff x="5796136" y="1844824"/>
            <a:chExt cx="1656184" cy="823194"/>
          </a:xfrm>
        </p:grpSpPr>
        <p:cxnSp>
          <p:nvCxnSpPr>
            <p:cNvPr id="24" name="直線單箭頭接點 23"/>
            <p:cNvCxnSpPr/>
            <p:nvPr/>
          </p:nvCxnSpPr>
          <p:spPr>
            <a:xfrm>
              <a:off x="6614643" y="1844824"/>
              <a:ext cx="0" cy="350836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796136" y="2217748"/>
              <a:ext cx="1656000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7452320" y="2217890"/>
              <a:ext cx="0" cy="43200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>
              <a:off x="5832048" y="2236018"/>
              <a:ext cx="0" cy="43200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3" name="圓角矩形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2496" y="4221487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endParaRPr lang="en-US" altLang="zh-TW" sz="16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9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美術、音樂</a:t>
            </a:r>
            <a:endParaRPr lang="en-US" altLang="zh-TW" sz="9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9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舞蹈、戲劇</a:t>
            </a:r>
          </a:p>
        </p:txBody>
      </p:sp>
      <p:sp>
        <p:nvSpPr>
          <p:cNvPr id="34" name="圓角矩形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0272" y="4221487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</a:t>
            </a:r>
            <a:endParaRPr lang="en-US" altLang="zh-TW" sz="1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圓角矩形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96136" y="4221487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體育班</a:t>
            </a:r>
            <a:endParaRPr lang="en-US" altLang="zh-TW" sz="1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4896448" y="3485937"/>
            <a:ext cx="3708000" cy="334163"/>
            <a:chOff x="4896448" y="3557944"/>
            <a:chExt cx="3708000" cy="334163"/>
          </a:xfrm>
        </p:grpSpPr>
        <p:cxnSp>
          <p:nvCxnSpPr>
            <p:cNvPr id="37" name="直線單箭頭接點 36"/>
            <p:cNvCxnSpPr/>
            <p:nvPr/>
          </p:nvCxnSpPr>
          <p:spPr>
            <a:xfrm>
              <a:off x="7524328" y="3557944"/>
              <a:ext cx="0" cy="28800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4896448" y="3892106"/>
              <a:ext cx="3708000" cy="1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9" name="直線單箭頭接點 38"/>
          <p:cNvCxnSpPr/>
          <p:nvPr/>
        </p:nvCxnSpPr>
        <p:spPr>
          <a:xfrm>
            <a:off x="8604448" y="3841998"/>
            <a:ext cx="0" cy="4320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7464240" y="3817615"/>
            <a:ext cx="0" cy="4320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6252070" y="3861048"/>
            <a:ext cx="0" cy="4320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896036" y="3789040"/>
            <a:ext cx="0" cy="4320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圓角矩形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44208" y="5041704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中正</a:t>
            </a:r>
            <a:endParaRPr lang="en-US" altLang="zh-TW" sz="1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預校</a:t>
            </a:r>
          </a:p>
        </p:txBody>
      </p:sp>
      <p:sp>
        <p:nvSpPr>
          <p:cNvPr id="44" name="圓角矩形 4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96336" y="5032226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七年</a:t>
            </a:r>
            <a:endParaRPr lang="en-US" altLang="zh-TW" sz="1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一貫制</a:t>
            </a:r>
          </a:p>
        </p:txBody>
      </p:sp>
      <p:cxnSp>
        <p:nvCxnSpPr>
          <p:cNvPr id="45" name="直線單箭頭接點 44"/>
          <p:cNvCxnSpPr/>
          <p:nvPr/>
        </p:nvCxnSpPr>
        <p:spPr>
          <a:xfrm>
            <a:off x="6876208" y="3861048"/>
            <a:ext cx="0" cy="1204229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8028336" y="3820099"/>
            <a:ext cx="0" cy="1204229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7" name="群組 46"/>
          <p:cNvGrpSpPr/>
          <p:nvPr/>
        </p:nvGrpSpPr>
        <p:grpSpPr>
          <a:xfrm>
            <a:off x="930843" y="1772817"/>
            <a:ext cx="1912965" cy="828343"/>
            <a:chOff x="899591" y="1844824"/>
            <a:chExt cx="1912965" cy="828342"/>
          </a:xfrm>
        </p:grpSpPr>
        <p:cxnSp>
          <p:nvCxnSpPr>
            <p:cNvPr id="48" name="直線接點 47"/>
            <p:cNvCxnSpPr/>
            <p:nvPr/>
          </p:nvCxnSpPr>
          <p:spPr>
            <a:xfrm flipH="1">
              <a:off x="899592" y="2232290"/>
              <a:ext cx="1912964" cy="1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>
              <a:off x="2812556" y="2204864"/>
              <a:ext cx="0" cy="432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/>
            <p:nvPr/>
          </p:nvCxnSpPr>
          <p:spPr>
            <a:xfrm>
              <a:off x="1876452" y="1844824"/>
              <a:ext cx="0" cy="396137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>
              <a:off x="899591" y="2204864"/>
              <a:ext cx="0" cy="468302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5016823" y="908720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</a:t>
            </a:r>
          </a:p>
        </p:txBody>
      </p:sp>
      <p:cxnSp>
        <p:nvCxnSpPr>
          <p:cNvPr id="53" name="直線接點 52"/>
          <p:cNvCxnSpPr/>
          <p:nvPr/>
        </p:nvCxnSpPr>
        <p:spPr>
          <a:xfrm>
            <a:off x="5440646" y="1772816"/>
            <a:ext cx="210700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393209" y="908720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</a:p>
        </p:txBody>
      </p:sp>
      <p:cxnSp>
        <p:nvCxnSpPr>
          <p:cNvPr id="55" name="直線接點 54"/>
          <p:cNvCxnSpPr/>
          <p:nvPr/>
        </p:nvCxnSpPr>
        <p:spPr>
          <a:xfrm>
            <a:off x="808807" y="1772816"/>
            <a:ext cx="2107009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6" name="群組 55"/>
          <p:cNvGrpSpPr/>
          <p:nvPr/>
        </p:nvGrpSpPr>
        <p:grpSpPr>
          <a:xfrm>
            <a:off x="2601302" y="4221088"/>
            <a:ext cx="1214998" cy="1224136"/>
            <a:chOff x="2601302" y="4301489"/>
            <a:chExt cx="1214998" cy="3062692"/>
          </a:xfrm>
        </p:grpSpPr>
        <p:sp>
          <p:nvSpPr>
            <p:cNvPr id="57" name="圓角矩形 5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601302" y="4301489"/>
              <a:ext cx="1214998" cy="306269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defRPr/>
              </a:pPr>
              <a:endPara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矩形 57">
              <a:hlinkClick r:id="" action="ppaction://noaction"/>
            </p:cNvPr>
            <p:cNvSpPr/>
            <p:nvPr/>
          </p:nvSpPr>
          <p:spPr>
            <a:xfrm>
              <a:off x="2601302" y="4559905"/>
              <a:ext cx="1214997" cy="2772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優先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免試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公立  私立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2226986" y="3485936"/>
            <a:ext cx="980500" cy="694163"/>
            <a:chOff x="2007324" y="3557944"/>
            <a:chExt cx="980500" cy="694162"/>
          </a:xfrm>
        </p:grpSpPr>
        <p:cxnSp>
          <p:nvCxnSpPr>
            <p:cNvPr id="62" name="直線單箭頭接點 61"/>
            <p:cNvCxnSpPr/>
            <p:nvPr/>
          </p:nvCxnSpPr>
          <p:spPr>
            <a:xfrm>
              <a:off x="2007324" y="3892106"/>
              <a:ext cx="0" cy="360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V="1">
              <a:off x="2007324" y="3892106"/>
              <a:ext cx="980500" cy="2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直線單箭頭接點 63"/>
            <p:cNvCxnSpPr/>
            <p:nvPr/>
          </p:nvCxnSpPr>
          <p:spPr>
            <a:xfrm>
              <a:off x="2987824" y="3892106"/>
              <a:ext cx="0" cy="360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/>
            <p:nvPr/>
          </p:nvCxnSpPr>
          <p:spPr>
            <a:xfrm>
              <a:off x="2655396" y="3557944"/>
              <a:ext cx="0" cy="288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6" name="圓角矩形 6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39952" y="5229200"/>
            <a:ext cx="1512168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實用技能學程</a:t>
            </a:r>
          </a:p>
        </p:txBody>
      </p:sp>
      <p:sp>
        <p:nvSpPr>
          <p:cNvPr id="67" name="圓角矩形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39952" y="4221088"/>
            <a:ext cx="1512168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</a:p>
        </p:txBody>
      </p:sp>
      <p:sp>
        <p:nvSpPr>
          <p:cNvPr id="68" name="圓角矩形 6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39952" y="4725144"/>
            <a:ext cx="1512168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技藝績優甄選</a:t>
            </a:r>
          </a:p>
        </p:txBody>
      </p:sp>
      <p:sp>
        <p:nvSpPr>
          <p:cNvPr id="69" name="圓角矩形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39952" y="5733256"/>
            <a:ext cx="1512168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產業特殊需求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4467164" y="3933064"/>
            <a:ext cx="4569332" cy="340990"/>
            <a:chOff x="4467164" y="3933064"/>
            <a:chExt cx="4569332" cy="340990"/>
          </a:xfrm>
        </p:grpSpPr>
        <p:sp>
          <p:nvSpPr>
            <p:cNvPr id="60" name="文字方塊 59"/>
            <p:cNvSpPr txBox="1"/>
            <p:nvPr/>
          </p:nvSpPr>
          <p:spPr>
            <a:xfrm>
              <a:off x="8178753" y="3933064"/>
              <a:ext cx="85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6982171" y="3935500"/>
              <a:ext cx="974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月個報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467164" y="3933064"/>
              <a:ext cx="85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77" name="Picture 1" descr="D:\01姊姊\09圖片資料庫\07背景\裝飾線\line021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18930" y="3793546"/>
            <a:ext cx="5733255" cy="251642"/>
          </a:xfrm>
          <a:prstGeom prst="rect">
            <a:avLst/>
          </a:prstGeom>
          <a:noFill/>
        </p:spPr>
      </p:pic>
      <p:sp>
        <p:nvSpPr>
          <p:cNvPr id="78" name="圓角矩形 7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74858" y="4221488"/>
            <a:ext cx="574699" cy="1630526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endParaRPr lang="zh-TW" altLang="en-US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圓角矩形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3528" y="4221088"/>
            <a:ext cx="576064" cy="1630926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endParaRPr lang="zh-TW" altLang="en-US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85865" y="2241963"/>
            <a:ext cx="7194447" cy="2905437"/>
            <a:chOff x="185865" y="2241963"/>
            <a:chExt cx="7194447" cy="2905437"/>
          </a:xfrm>
        </p:grpSpPr>
        <p:sp>
          <p:nvSpPr>
            <p:cNvPr id="71" name="文字方塊 70"/>
            <p:cNvSpPr txBox="1"/>
            <p:nvPr/>
          </p:nvSpPr>
          <p:spPr>
            <a:xfrm>
              <a:off x="5712703" y="3939587"/>
              <a:ext cx="10017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月個報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6372200" y="480884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月個報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2771800" y="3933054"/>
              <a:ext cx="85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5154419" y="2241963"/>
              <a:ext cx="1505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月個報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1760401" y="3927723"/>
              <a:ext cx="85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185865" y="3918198"/>
              <a:ext cx="85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933908" y="3934278"/>
              <a:ext cx="857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6" name="群組 85"/>
          <p:cNvGrpSpPr/>
          <p:nvPr/>
        </p:nvGrpSpPr>
        <p:grpSpPr>
          <a:xfrm>
            <a:off x="59728" y="39358"/>
            <a:ext cx="1090075" cy="991147"/>
            <a:chOff x="1406525" y="1751013"/>
            <a:chExt cx="1854200" cy="1685925"/>
          </a:xfrm>
        </p:grpSpPr>
        <p:sp>
          <p:nvSpPr>
            <p:cNvPr id="87" name="Oval 2"/>
            <p:cNvSpPr>
              <a:spLocks noChangeArrowheads="1"/>
            </p:cNvSpPr>
            <p:nvPr/>
          </p:nvSpPr>
          <p:spPr bwMode="auto">
            <a:xfrm>
              <a:off x="1568450" y="1770063"/>
              <a:ext cx="1600200" cy="1600200"/>
            </a:xfrm>
            <a:prstGeom prst="ellipse">
              <a:avLst/>
            </a:prstGeom>
            <a:solidFill>
              <a:srgbClr val="C9B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8" name="Picture 3" descr="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3049588"/>
              <a:ext cx="1784350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2698477" y="2314575"/>
              <a:ext cx="412750" cy="158750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0" name="Group 8"/>
            <p:cNvGrpSpPr>
              <a:grpSpLocks/>
            </p:cNvGrpSpPr>
            <p:nvPr/>
          </p:nvGrpSpPr>
          <p:grpSpPr bwMode="auto">
            <a:xfrm>
              <a:off x="1406525" y="1871663"/>
              <a:ext cx="177800" cy="174625"/>
              <a:chOff x="223" y="203"/>
              <a:chExt cx="213" cy="211"/>
            </a:xfrm>
          </p:grpSpPr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Oval 10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2151063" y="2008188"/>
              <a:ext cx="342900" cy="130175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2" name="Group 12"/>
            <p:cNvGrpSpPr>
              <a:grpSpLocks/>
            </p:cNvGrpSpPr>
            <p:nvPr/>
          </p:nvGrpSpPr>
          <p:grpSpPr bwMode="auto">
            <a:xfrm flipV="1">
              <a:off x="2849563" y="2730500"/>
              <a:ext cx="130175" cy="127000"/>
              <a:chOff x="223" y="203"/>
              <a:chExt cx="213" cy="211"/>
            </a:xfrm>
          </p:grpSpPr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Oval 14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93" name="Picture 15" descr="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1751013"/>
              <a:ext cx="501650" cy="50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文字方塊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年各管道招生簡章</a:t>
            </a:r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內容為準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598232" y="97291"/>
            <a:ext cx="8545768" cy="820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zh-TW" altLang="en-US" dirty="0" smtClean="0"/>
              <a:t> </a:t>
            </a:r>
            <a:endParaRPr lang="zh-CN" altLang="en-US" dirty="0"/>
          </a:p>
        </p:txBody>
      </p:sp>
      <p:grpSp>
        <p:nvGrpSpPr>
          <p:cNvPr id="90" name="群組 89"/>
          <p:cNvGrpSpPr/>
          <p:nvPr/>
        </p:nvGrpSpPr>
        <p:grpSpPr>
          <a:xfrm>
            <a:off x="2601302" y="4437112"/>
            <a:ext cx="1214998" cy="1224136"/>
            <a:chOff x="2601302" y="4301489"/>
            <a:chExt cx="1214998" cy="3062692"/>
          </a:xfrm>
        </p:grpSpPr>
        <p:sp>
          <p:nvSpPr>
            <p:cNvPr id="91" name="圓角矩形 9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601302" y="4301489"/>
              <a:ext cx="1214998" cy="306269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defRPr/>
              </a:pPr>
              <a:endPara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矩形 91">
              <a:hlinkClick r:id="" action="ppaction://noaction"/>
            </p:cNvPr>
            <p:cNvSpPr/>
            <p:nvPr/>
          </p:nvSpPr>
          <p:spPr>
            <a:xfrm>
              <a:off x="2601302" y="4559905"/>
              <a:ext cx="1214997" cy="2772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優先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免試</a:t>
              </a:r>
              <a:endPara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公立  私立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930843" y="1988841"/>
            <a:ext cx="1912965" cy="828343"/>
            <a:chOff x="899591" y="1844824"/>
            <a:chExt cx="1912965" cy="828342"/>
          </a:xfrm>
        </p:grpSpPr>
        <p:cxnSp>
          <p:nvCxnSpPr>
            <p:cNvPr id="87" name="直線單箭頭接點 86"/>
            <p:cNvCxnSpPr/>
            <p:nvPr/>
          </p:nvCxnSpPr>
          <p:spPr>
            <a:xfrm>
              <a:off x="899591" y="2204864"/>
              <a:ext cx="0" cy="468302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H="1">
              <a:off x="899592" y="2232290"/>
              <a:ext cx="1912964" cy="1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直線單箭頭接點 84"/>
            <p:cNvCxnSpPr/>
            <p:nvPr/>
          </p:nvCxnSpPr>
          <p:spPr>
            <a:xfrm>
              <a:off x="2812556" y="2204864"/>
              <a:ext cx="0" cy="432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直線單箭頭接點 85"/>
            <p:cNvCxnSpPr/>
            <p:nvPr/>
          </p:nvCxnSpPr>
          <p:spPr>
            <a:xfrm>
              <a:off x="1876452" y="1844824"/>
              <a:ext cx="0" cy="396137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矩形 48"/>
          <p:cNvSpPr/>
          <p:nvPr/>
        </p:nvSpPr>
        <p:spPr>
          <a:xfrm>
            <a:off x="1475656" y="57398"/>
            <a:ext cx="5976664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000" b="1" dirty="0" smtClean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哪些管道</a:t>
            </a:r>
            <a:r>
              <a:rPr lang="zh-TW" altLang="en-US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不</a:t>
            </a:r>
            <a:r>
              <a:rPr lang="zh-TW" altLang="en-US" sz="4000" b="1" dirty="0" smtClean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看會考成績</a:t>
            </a:r>
            <a:r>
              <a:rPr lang="en-US" altLang="zh-TW" sz="4000" b="1" dirty="0" smtClean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??</a:t>
            </a:r>
            <a:endParaRPr lang="zh-TW" altLang="en-US" sz="4000" b="1" dirty="0">
              <a:solidFill>
                <a:srgbClr val="F79646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  <a:cs typeface="BiauKai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圓角矩形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76056" y="2704122"/>
            <a:ext cx="1548000" cy="11569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</a:t>
            </a:r>
            <a:endParaRPr lang="en-US" altLang="zh-TW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</a:t>
            </a:r>
            <a:endParaRPr lang="en-US" altLang="zh-TW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師附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政附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麗山</a:t>
            </a:r>
            <a:endParaRPr lang="en-US" altLang="zh-TW" sz="12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>
            <a:spLocks noChangeArrowheads="1"/>
          </p:cNvSpPr>
          <p:nvPr/>
        </p:nvSpPr>
        <p:spPr bwMode="auto">
          <a:xfrm>
            <a:off x="6732240" y="2704123"/>
            <a:ext cx="1548000" cy="90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</a:t>
            </a:r>
          </a:p>
          <a:p>
            <a:pPr algn="ctr" eaLnBrk="1" hangingPunct="1">
              <a:defRPr/>
            </a:pP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796136" y="1916832"/>
            <a:ext cx="1656184" cy="823195"/>
            <a:chOff x="5796136" y="1844824"/>
            <a:chExt cx="1656184" cy="823194"/>
          </a:xfrm>
        </p:grpSpPr>
        <p:cxnSp>
          <p:nvCxnSpPr>
            <p:cNvPr id="23" name="直線單箭頭接點 22"/>
            <p:cNvCxnSpPr/>
            <p:nvPr/>
          </p:nvCxnSpPr>
          <p:spPr>
            <a:xfrm>
              <a:off x="6614643" y="1844824"/>
              <a:ext cx="0" cy="350836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796136" y="2217748"/>
              <a:ext cx="1656000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7452320" y="2217890"/>
              <a:ext cx="0" cy="43200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5832048" y="2236018"/>
              <a:ext cx="0" cy="43200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7" name="圓角矩形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2496" y="4365503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endParaRPr lang="en-US" altLang="zh-TW" sz="1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9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美術、音樂</a:t>
            </a:r>
            <a:endParaRPr lang="en-US" altLang="zh-TW" sz="9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9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舞蹈、戲劇</a:t>
            </a:r>
          </a:p>
        </p:txBody>
      </p:sp>
      <p:sp>
        <p:nvSpPr>
          <p:cNvPr id="28" name="圓角矩形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0272" y="4365503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</a:t>
            </a:r>
            <a:endParaRPr lang="en-US" altLang="zh-TW" sz="1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96136" y="4365503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體育班</a:t>
            </a:r>
            <a:endParaRPr lang="en-US" altLang="zh-TW" sz="1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4896448" y="3629953"/>
            <a:ext cx="3708000" cy="334163"/>
            <a:chOff x="4896448" y="3557944"/>
            <a:chExt cx="3708000" cy="334163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7524328" y="3557944"/>
              <a:ext cx="0" cy="28800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flipV="1">
              <a:off x="4896448" y="3892106"/>
              <a:ext cx="3708000" cy="1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3" name="直線單箭頭接點 32"/>
          <p:cNvCxnSpPr/>
          <p:nvPr/>
        </p:nvCxnSpPr>
        <p:spPr>
          <a:xfrm>
            <a:off x="8604448" y="3946175"/>
            <a:ext cx="0" cy="4320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7464240" y="3946175"/>
            <a:ext cx="0" cy="4320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6252070" y="3946175"/>
            <a:ext cx="0" cy="4320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4896036" y="3946175"/>
            <a:ext cx="0" cy="4320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圓角矩形 3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44208" y="5185720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中正</a:t>
            </a:r>
            <a:endParaRPr lang="en-US" altLang="zh-TW" sz="1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預校</a:t>
            </a:r>
          </a:p>
        </p:txBody>
      </p:sp>
      <p:sp>
        <p:nvSpPr>
          <p:cNvPr id="38" name="圓角矩形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96336" y="5185720"/>
            <a:ext cx="864000" cy="64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七年</a:t>
            </a:r>
            <a:endParaRPr lang="en-US" altLang="zh-TW" sz="1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一貫制</a:t>
            </a:r>
          </a:p>
        </p:txBody>
      </p:sp>
      <p:cxnSp>
        <p:nvCxnSpPr>
          <p:cNvPr id="39" name="直線單箭頭接點 38"/>
          <p:cNvCxnSpPr/>
          <p:nvPr/>
        </p:nvCxnSpPr>
        <p:spPr>
          <a:xfrm>
            <a:off x="6876208" y="3964115"/>
            <a:ext cx="0" cy="1204229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8028336" y="3964115"/>
            <a:ext cx="0" cy="1204229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016823" y="105273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</a:t>
            </a:r>
          </a:p>
        </p:txBody>
      </p:sp>
      <p:cxnSp>
        <p:nvCxnSpPr>
          <p:cNvPr id="47" name="直線接點 46"/>
          <p:cNvCxnSpPr/>
          <p:nvPr/>
        </p:nvCxnSpPr>
        <p:spPr>
          <a:xfrm>
            <a:off x="5440646" y="1916832"/>
            <a:ext cx="210700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圓角矩形 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39952" y="5373216"/>
            <a:ext cx="1512168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實用技能學程</a:t>
            </a:r>
          </a:p>
        </p:txBody>
      </p:sp>
      <p:sp>
        <p:nvSpPr>
          <p:cNvPr id="62" name="圓角矩形 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39952" y="4365104"/>
            <a:ext cx="1512168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</a:p>
        </p:txBody>
      </p:sp>
      <p:sp>
        <p:nvSpPr>
          <p:cNvPr id="68" name="圓角矩形 6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39952" y="4869160"/>
            <a:ext cx="1512168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技藝績優甄選</a:t>
            </a:r>
          </a:p>
        </p:txBody>
      </p:sp>
      <p:sp>
        <p:nvSpPr>
          <p:cNvPr id="69" name="圓角矩形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39952" y="5877272"/>
            <a:ext cx="1512168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產業特殊需求</a:t>
            </a:r>
          </a:p>
        </p:txBody>
      </p:sp>
      <p:grpSp>
        <p:nvGrpSpPr>
          <p:cNvPr id="56" name="群組 75"/>
          <p:cNvGrpSpPr/>
          <p:nvPr/>
        </p:nvGrpSpPr>
        <p:grpSpPr>
          <a:xfrm>
            <a:off x="3058162" y="4051194"/>
            <a:ext cx="4943013" cy="2423865"/>
            <a:chOff x="3098753" y="3933056"/>
            <a:chExt cx="5077569" cy="2520280"/>
          </a:xfrm>
        </p:grpSpPr>
        <p:pic>
          <p:nvPicPr>
            <p:cNvPr id="59" name="Picture 2" descr="D:\01姊姊\09圖片資料庫\12插畫\mark\叉\叉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92487" y="3933056"/>
              <a:ext cx="792088" cy="792088"/>
            </a:xfrm>
            <a:prstGeom prst="rect">
              <a:avLst/>
            </a:prstGeom>
            <a:noFill/>
          </p:spPr>
        </p:pic>
        <p:pic>
          <p:nvPicPr>
            <p:cNvPr id="60" name="Picture 2" descr="D:\01姊姊\09圖片資料庫\12插畫\mark\叉\叉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8997" y="3933056"/>
              <a:ext cx="792088" cy="792088"/>
            </a:xfrm>
            <a:prstGeom prst="rect">
              <a:avLst/>
            </a:prstGeom>
            <a:noFill/>
          </p:spPr>
        </p:pic>
        <p:pic>
          <p:nvPicPr>
            <p:cNvPr id="61" name="Picture 2" descr="D:\01姊姊\09圖片資料庫\12插畫\mark\叉\叉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4005064"/>
              <a:ext cx="792088" cy="792088"/>
            </a:xfrm>
            <a:prstGeom prst="rect">
              <a:avLst/>
            </a:prstGeom>
            <a:noFill/>
          </p:spPr>
        </p:pic>
        <p:pic>
          <p:nvPicPr>
            <p:cNvPr id="63" name="Picture 2" descr="D:\01姊姊\09圖片資料庫\12插畫\mark\叉\叉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4581128"/>
              <a:ext cx="792088" cy="792088"/>
            </a:xfrm>
            <a:prstGeom prst="rect">
              <a:avLst/>
            </a:prstGeom>
            <a:noFill/>
          </p:spPr>
        </p:pic>
        <p:pic>
          <p:nvPicPr>
            <p:cNvPr id="64" name="Picture 2" descr="D:\01姊姊\09圖片資料庫\12插畫\mark\叉\叉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5157192"/>
              <a:ext cx="792088" cy="792088"/>
            </a:xfrm>
            <a:prstGeom prst="rect">
              <a:avLst/>
            </a:prstGeom>
            <a:noFill/>
          </p:spPr>
        </p:pic>
        <p:pic>
          <p:nvPicPr>
            <p:cNvPr id="65" name="Picture 2" descr="D:\01姊姊\09圖片資料庫\12插畫\mark\叉\叉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5661248"/>
              <a:ext cx="792088" cy="792088"/>
            </a:xfrm>
            <a:prstGeom prst="rect">
              <a:avLst/>
            </a:prstGeom>
            <a:noFill/>
          </p:spPr>
        </p:pic>
        <p:pic>
          <p:nvPicPr>
            <p:cNvPr id="66" name="Picture 2" descr="D:\01姊姊\09圖片資料庫\12插畫\mark\叉\叉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4232" y="4941168"/>
              <a:ext cx="792090" cy="792088"/>
            </a:xfrm>
            <a:prstGeom prst="rect">
              <a:avLst/>
            </a:prstGeom>
            <a:noFill/>
          </p:spPr>
        </p:pic>
        <p:pic>
          <p:nvPicPr>
            <p:cNvPr id="67" name="Picture 2" descr="D:\01姊姊\09圖片資料庫\12插畫\mark\叉\叉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8753" y="5339172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2" name="群組 1"/>
          <p:cNvGrpSpPr/>
          <p:nvPr/>
        </p:nvGrpSpPr>
        <p:grpSpPr>
          <a:xfrm>
            <a:off x="161039" y="2477866"/>
            <a:ext cx="7291097" cy="4170010"/>
            <a:chOff x="161039" y="2477865"/>
            <a:chExt cx="7291097" cy="4170010"/>
          </a:xfrm>
        </p:grpSpPr>
        <p:sp>
          <p:nvSpPr>
            <p:cNvPr id="73" name="文字方塊 72"/>
            <p:cNvSpPr txBox="1"/>
            <p:nvPr/>
          </p:nvSpPr>
          <p:spPr>
            <a:xfrm>
              <a:off x="3382998" y="6309321"/>
              <a:ext cx="2943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參加技藝班或技藝競賽可加分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6326066" y="5881042"/>
              <a:ext cx="112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參加體檢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161039" y="2477865"/>
              <a:ext cx="1683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服務</a:t>
              </a:r>
              <a:r>
                <a:rPr lang="zh-TW" altLang="en-US" sz="1600" b="1" dirty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時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數</a:t>
              </a:r>
              <a:r>
                <a:rPr lang="en-US" altLang="zh-TW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60</a:t>
              </a:r>
              <a:r>
                <a:rPr lang="zh-TW" altLang="en-US" sz="16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小時</a:t>
              </a:r>
              <a:endPara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498794" y="3717032"/>
            <a:ext cx="980500" cy="694163"/>
            <a:chOff x="2007324" y="3557944"/>
            <a:chExt cx="980500" cy="694162"/>
          </a:xfrm>
        </p:grpSpPr>
        <p:cxnSp>
          <p:nvCxnSpPr>
            <p:cNvPr id="76" name="直線單箭頭接點 75"/>
            <p:cNvCxnSpPr/>
            <p:nvPr/>
          </p:nvCxnSpPr>
          <p:spPr>
            <a:xfrm>
              <a:off x="2007324" y="3892106"/>
              <a:ext cx="0" cy="360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2007324" y="3892106"/>
              <a:ext cx="980500" cy="2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>
              <a:off x="2987824" y="3892106"/>
              <a:ext cx="0" cy="360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直線單箭頭接點 78"/>
            <p:cNvCxnSpPr/>
            <p:nvPr/>
          </p:nvCxnSpPr>
          <p:spPr>
            <a:xfrm>
              <a:off x="2511380" y="3557944"/>
              <a:ext cx="0" cy="288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0" name="圓角矩形 7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07704" y="4437112"/>
            <a:ext cx="576064" cy="1630926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endParaRPr lang="zh-TW" altLang="en-US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圓角矩形 8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38954" y="2776131"/>
            <a:ext cx="1872208" cy="900000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圓角矩形 8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6841" y="2776131"/>
            <a:ext cx="1634810" cy="900000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</a:t>
            </a:r>
            <a:endParaRPr lang="en-US" altLang="zh-TW" sz="2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93209" y="1124744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</a:p>
        </p:txBody>
      </p:sp>
      <p:cxnSp>
        <p:nvCxnSpPr>
          <p:cNvPr id="89" name="直線接點 88"/>
          <p:cNvCxnSpPr/>
          <p:nvPr/>
        </p:nvCxnSpPr>
        <p:spPr>
          <a:xfrm>
            <a:off x="808807" y="1988840"/>
            <a:ext cx="2107009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3" name="群組 92"/>
          <p:cNvGrpSpPr/>
          <p:nvPr/>
        </p:nvGrpSpPr>
        <p:grpSpPr>
          <a:xfrm>
            <a:off x="2226986" y="3701960"/>
            <a:ext cx="980500" cy="694163"/>
            <a:chOff x="2007324" y="3557944"/>
            <a:chExt cx="980500" cy="694162"/>
          </a:xfrm>
        </p:grpSpPr>
        <p:cxnSp>
          <p:nvCxnSpPr>
            <p:cNvPr id="94" name="直線單箭頭接點 93"/>
            <p:cNvCxnSpPr/>
            <p:nvPr/>
          </p:nvCxnSpPr>
          <p:spPr>
            <a:xfrm>
              <a:off x="2007324" y="3892106"/>
              <a:ext cx="0" cy="360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2007324" y="3892106"/>
              <a:ext cx="980500" cy="2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直線單箭頭接點 95"/>
            <p:cNvCxnSpPr/>
            <p:nvPr/>
          </p:nvCxnSpPr>
          <p:spPr>
            <a:xfrm>
              <a:off x="2987824" y="3892106"/>
              <a:ext cx="0" cy="360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直線單箭頭接點 96"/>
            <p:cNvCxnSpPr/>
            <p:nvPr/>
          </p:nvCxnSpPr>
          <p:spPr>
            <a:xfrm>
              <a:off x="2655396" y="3557944"/>
              <a:ext cx="0" cy="288000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8" name="圓角矩形 9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74858" y="4437512"/>
            <a:ext cx="574699" cy="1630526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endParaRPr lang="zh-TW" altLang="en-US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9" name="圓角矩形 9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3528" y="4437112"/>
            <a:ext cx="576064" cy="1630926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endParaRPr lang="en-US" altLang="zh-TW" sz="2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endParaRPr lang="zh-TW" altLang="en-US" sz="20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4539" y="50558"/>
            <a:ext cx="1095264" cy="979948"/>
            <a:chOff x="54539" y="50558"/>
            <a:chExt cx="1095264" cy="979948"/>
          </a:xfrm>
        </p:grpSpPr>
        <p:grpSp>
          <p:nvGrpSpPr>
            <p:cNvPr id="71" name="群組 70"/>
            <p:cNvGrpSpPr/>
            <p:nvPr/>
          </p:nvGrpSpPr>
          <p:grpSpPr>
            <a:xfrm>
              <a:off x="59728" y="50558"/>
              <a:ext cx="1090075" cy="979948"/>
              <a:chOff x="1406525" y="1770063"/>
              <a:chExt cx="1854200" cy="1666875"/>
            </a:xfrm>
          </p:grpSpPr>
          <p:sp>
            <p:nvSpPr>
              <p:cNvPr id="100" name="Oval 2"/>
              <p:cNvSpPr>
                <a:spLocks noChangeArrowheads="1"/>
              </p:cNvSpPr>
              <p:nvPr/>
            </p:nvSpPr>
            <p:spPr bwMode="auto">
              <a:xfrm>
                <a:off x="1568450" y="1770063"/>
                <a:ext cx="1600200" cy="1600200"/>
              </a:xfrm>
              <a:prstGeom prst="ellipse">
                <a:avLst/>
              </a:prstGeom>
              <a:solidFill>
                <a:srgbClr val="C9B1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01" name="Picture 3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375" y="3049588"/>
                <a:ext cx="1784350" cy="38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2698477" y="2314575"/>
                <a:ext cx="412750" cy="158750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" name="Group 8"/>
              <p:cNvGrpSpPr>
                <a:grpSpLocks/>
              </p:cNvGrpSpPr>
              <p:nvPr/>
            </p:nvGrpSpPr>
            <p:grpSpPr bwMode="auto">
              <a:xfrm>
                <a:off x="1406525" y="1871663"/>
                <a:ext cx="177800" cy="174625"/>
                <a:chOff x="223" y="203"/>
                <a:chExt cx="213" cy="211"/>
              </a:xfrm>
            </p:grpSpPr>
            <p:sp>
              <p:nvSpPr>
                <p:cNvPr id="109" name="Freeform 9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" name="Oval 10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4" name="Freeform 11"/>
              <p:cNvSpPr>
                <a:spLocks/>
              </p:cNvSpPr>
              <p:nvPr/>
            </p:nvSpPr>
            <p:spPr bwMode="auto">
              <a:xfrm>
                <a:off x="2151063" y="2008188"/>
                <a:ext cx="342900" cy="130175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5" name="Group 12"/>
              <p:cNvGrpSpPr>
                <a:grpSpLocks/>
              </p:cNvGrpSpPr>
              <p:nvPr/>
            </p:nvGrpSpPr>
            <p:grpSpPr bwMode="auto">
              <a:xfrm flipV="1">
                <a:off x="2849563" y="2730500"/>
                <a:ext cx="130175" cy="127000"/>
                <a:chOff x="223" y="203"/>
                <a:chExt cx="213" cy="211"/>
              </a:xfrm>
            </p:grpSpPr>
            <p:sp>
              <p:nvSpPr>
                <p:cNvPr id="107" name="Freeform 13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8" name="Oval 14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111" name="Picture 11" descr="未标题-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" y="385060"/>
              <a:ext cx="340997" cy="379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6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" name="矩形 69">
            <a:hlinkClick r:id="" action="ppaction://noaction"/>
          </p:cNvPr>
          <p:cNvSpPr/>
          <p:nvPr/>
        </p:nvSpPr>
        <p:spPr>
          <a:xfrm>
            <a:off x="2455598" y="4797152"/>
            <a:ext cx="5774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公立</a:t>
            </a:r>
            <a:endParaRPr lang="en-US" altLang="zh-TW" sz="1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11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矩形 70">
            <a:hlinkClick r:id="" action="ppaction://noaction"/>
          </p:cNvPr>
          <p:cNvSpPr/>
          <p:nvPr/>
        </p:nvSpPr>
        <p:spPr>
          <a:xfrm>
            <a:off x="3105518" y="4797154"/>
            <a:ext cx="5549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</a:t>
            </a: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endParaRPr lang="en-US" altLang="zh-TW" sz="1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1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 descr="D:\03臨時外務\08校慶及活動\家長日\圖檔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4" y="260648"/>
            <a:ext cx="8877052" cy="63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98232" y="97291"/>
            <a:ext cx="8545768" cy="6552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zh-TW" altLang="en-US" dirty="0" smtClean="0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36981" y="116632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108</a:t>
            </a:r>
            <a:r>
              <a:rPr lang="zh-TW" altLang="en-US" b="1" dirty="0" smtClean="0">
                <a:solidFill>
                  <a:srgbClr val="F79646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年</a:t>
            </a:r>
            <a:endParaRPr lang="zh-TW" alt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6950" y="44624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基北區聯合免試入學</a:t>
            </a:r>
            <a:endParaRPr lang="zh-TW" altLang="en-US" sz="4000" b="1" dirty="0">
              <a:solidFill>
                <a:srgbClr val="F7964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59632" y="764704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及積分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17833"/>
              </p:ext>
            </p:extLst>
          </p:nvPr>
        </p:nvGraphicFramePr>
        <p:xfrm>
          <a:off x="107506" y="1196752"/>
          <a:ext cx="8879187" cy="5589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936104"/>
                <a:gridCol w="720080"/>
                <a:gridCol w="470903"/>
                <a:gridCol w="116840"/>
                <a:gridCol w="437403"/>
                <a:gridCol w="147617"/>
                <a:gridCol w="367679"/>
                <a:gridCol w="217340"/>
                <a:gridCol w="261733"/>
                <a:gridCol w="323286"/>
                <a:gridCol w="147617"/>
                <a:gridCol w="181116"/>
                <a:gridCol w="256287"/>
                <a:gridCol w="116840"/>
                <a:gridCol w="470903"/>
                <a:gridCol w="2195271"/>
              </a:tblGrid>
              <a:tr h="4095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採計上限</a:t>
                      </a:r>
                      <a:endParaRPr lang="zh-TW" altLang="en-US"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積分換算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5145">
                <a:tc rowSpan="5" gridSpan="2">
                  <a:txBody>
                    <a:bodyPr/>
                    <a:lstStyle/>
                    <a:p>
                      <a:pPr algn="ctr"/>
                      <a:r>
                        <a:rPr lang="zh-TW" altLang="en-US" sz="2700" b="1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志願序</a:t>
                      </a:r>
                      <a:endParaRPr lang="zh-TW" altLang="en-US" sz="2700" b="1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高級中等學校設有兩個以上類科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含普通科、專業群科或綜合高中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en-US" altLang="zh-TW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連續選填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該校之類科志願，不限定類科別數均</a:t>
                      </a:r>
                      <a:r>
                        <a:rPr lang="zh-TW" alt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計為同一志願</a:t>
                      </a:r>
                      <a:endParaRPr lang="en-US" altLang="zh-TW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同校不同類科，</a:t>
                      </a:r>
                      <a:r>
                        <a:rPr lang="zh-TW" alt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於不同志願序填寫，則依該志願序積分採計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6376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5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5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700" b="1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</a:t>
                      </a:r>
                      <a:endParaRPr lang="en-US" altLang="zh-TW" sz="2700" b="1" dirty="0" smtClean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700" b="1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zh-TW" altLang="en-US" sz="2700" b="1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均衡</a:t>
                      </a:r>
                      <a:endParaRPr lang="en-US" altLang="zh-TW" sz="1500" dirty="0" smtClean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500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zh-TW" altLang="en-US" sz="1500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en-US" altLang="zh-TW" sz="15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健體、藝文、綜合三領域前五學期平均成績及格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(60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lang="en-US" altLang="zh-TW" sz="1500" dirty="0" smtClean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500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zh-TW" altLang="en-US" sz="1500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採計期間為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學年度上學期至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學年度上學期，擇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學期進行採計。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0545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700" b="1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endParaRPr lang="en-US" altLang="zh-TW" sz="2700" b="1" dirty="0" smtClean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700" b="1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會考</a:t>
                      </a:r>
                      <a:endParaRPr lang="zh-TW" altLang="en-US" sz="2700" b="1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500" b="1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五科</a:t>
                      </a:r>
                      <a:endParaRPr lang="zh-TW" altLang="en-US" sz="1500" b="1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2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TW" sz="12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TW" sz="12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TW" sz="12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TW" sz="12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altLang="zh-TW" sz="12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2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國文、數學、英語、社會、自然五科，各科按等級加標示轉換積分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1-7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分。</a:t>
                      </a:r>
                      <a:endParaRPr lang="en-US" altLang="zh-TW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1-6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級分轉換積分</a:t>
                      </a: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0.1-1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59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200" b="1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200" b="1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200" b="1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59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500" b="1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</a:t>
                      </a:r>
                      <a:endParaRPr lang="en-US" altLang="zh-TW" sz="1500" b="1" dirty="0" smtClean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500" b="1" dirty="0" smtClean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endParaRPr lang="zh-TW" altLang="en-US" sz="1500" b="1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59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6431">
                <a:tc gridSpan="17"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                                  總積分    </a:t>
                      </a:r>
                      <a:endParaRPr lang="zh-TW" alt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0937" y="233958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1400" b="1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0937" y="364502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400" b="1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30937" y="4355812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400" b="1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30937" y="5074959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1400" b="1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99866" y="579597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99994" y="6237314"/>
            <a:ext cx="10807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00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2800" dirty="0">
              <a:solidFill>
                <a:srgbClr val="4F81BD">
                  <a:lumMod val="50000"/>
                </a:srgbClr>
              </a:solidFill>
            </a:endParaRPr>
          </a:p>
          <a:p>
            <a:endParaRPr lang="zh-TW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102080"/>
              </p:ext>
            </p:extLst>
          </p:nvPr>
        </p:nvGraphicFramePr>
        <p:xfrm>
          <a:off x="3299547" y="1605776"/>
          <a:ext cx="2671534" cy="1836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0903"/>
                <a:gridCol w="116840"/>
                <a:gridCol w="437403"/>
                <a:gridCol w="147617"/>
                <a:gridCol w="367679"/>
                <a:gridCol w="217340"/>
                <a:gridCol w="261733"/>
                <a:gridCol w="323286"/>
                <a:gridCol w="147617"/>
                <a:gridCol w="181116"/>
              </a:tblGrid>
              <a:tr h="365145">
                <a:tc gridSpan="10">
                  <a:txBody>
                    <a:bodyPr/>
                    <a:lstStyle/>
                    <a:p>
                      <a:pPr algn="ctr"/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1~5</a:t>
                      </a: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lang="zh-TW" altLang="en-US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6376">
                <a:tc gridSpan="10">
                  <a:txBody>
                    <a:bodyPr/>
                    <a:lstStyle/>
                    <a:p>
                      <a:pPr algn="ctr"/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6~10</a:t>
                      </a: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lang="zh-TW" altLang="en-US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10">
                  <a:txBody>
                    <a:bodyPr/>
                    <a:lstStyle/>
                    <a:p>
                      <a:pPr algn="ctr"/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11~15</a:t>
                      </a: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lang="zh-TW" altLang="en-US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16~20</a:t>
                      </a: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21~30</a:t>
                      </a: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22589"/>
              </p:ext>
            </p:extLst>
          </p:nvPr>
        </p:nvGraphicFramePr>
        <p:xfrm>
          <a:off x="5948299" y="1605776"/>
          <a:ext cx="844030" cy="1836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287"/>
                <a:gridCol w="116840"/>
                <a:gridCol w="470903"/>
              </a:tblGrid>
              <a:tr h="3651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alt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637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alt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alt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r>
                        <a:rPr lang="zh-TW" alt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r>
                        <a:rPr lang="zh-TW" alt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85374"/>
              </p:ext>
            </p:extLst>
          </p:nvPr>
        </p:nvGraphicFramePr>
        <p:xfrm>
          <a:off x="3282582" y="4832716"/>
          <a:ext cx="3515564" cy="7565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0903"/>
                <a:gridCol w="116840"/>
                <a:gridCol w="437403"/>
                <a:gridCol w="147617"/>
                <a:gridCol w="367679"/>
                <a:gridCol w="217340"/>
                <a:gridCol w="261733"/>
                <a:gridCol w="323286"/>
                <a:gridCol w="147617"/>
                <a:gridCol w="181116"/>
                <a:gridCol w="256287"/>
                <a:gridCol w="116840"/>
                <a:gridCol w="470903"/>
              </a:tblGrid>
              <a:tr h="4005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en-US" altLang="zh-TW" sz="1200" b="1" kern="1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 </a:t>
                      </a:r>
                      <a:endParaRPr lang="zh-TW" altLang="zh-TW" sz="1200" b="1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en-US" altLang="zh-TW" sz="1200" b="1" kern="1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zh-TW" altLang="zh-TW" sz="1200" b="1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zh-TW" sz="1200" b="1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en-US" altLang="zh-TW" sz="1200" b="1" kern="1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en-US" altLang="zh-TW" sz="1200" b="1" kern="1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62554"/>
              </p:ext>
            </p:extLst>
          </p:nvPr>
        </p:nvGraphicFramePr>
        <p:xfrm>
          <a:off x="3282582" y="5589240"/>
          <a:ext cx="3515564" cy="711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0903"/>
                <a:gridCol w="116840"/>
                <a:gridCol w="437403"/>
                <a:gridCol w="147617"/>
                <a:gridCol w="367679"/>
                <a:gridCol w="217340"/>
                <a:gridCol w="261733"/>
                <a:gridCol w="323286"/>
                <a:gridCol w="147617"/>
                <a:gridCol w="181116"/>
                <a:gridCol w="256287"/>
                <a:gridCol w="116840"/>
                <a:gridCol w="470903"/>
              </a:tblGrid>
              <a:tr h="35598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</a:t>
                      </a:r>
                      <a:r>
                        <a:rPr lang="zh-TW" altLang="en-US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0.6</a:t>
                      </a:r>
                      <a:r>
                        <a:rPr lang="zh-TW" altLang="en-US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zh-TW" altLang="en-US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zh-TW" altLang="en-US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r>
                        <a:rPr lang="zh-TW" altLang="en-US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5598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7824"/>
              </p:ext>
            </p:extLst>
          </p:nvPr>
        </p:nvGraphicFramePr>
        <p:xfrm>
          <a:off x="3282582" y="3429000"/>
          <a:ext cx="3515564" cy="1400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0903"/>
                <a:gridCol w="116840"/>
                <a:gridCol w="437403"/>
                <a:gridCol w="147617"/>
                <a:gridCol w="367679"/>
                <a:gridCol w="217340"/>
                <a:gridCol w="261733"/>
                <a:gridCol w="323286"/>
                <a:gridCol w="147617"/>
                <a:gridCol w="181116"/>
                <a:gridCol w="256287"/>
                <a:gridCol w="116840"/>
                <a:gridCol w="470903"/>
              </a:tblGrid>
              <a:tr h="365145">
                <a:tc gridSpan="10">
                  <a:txBody>
                    <a:bodyPr/>
                    <a:lstStyle/>
                    <a:p>
                      <a:pPr algn="ctr"/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</a:t>
                      </a:r>
                      <a:r>
                        <a:rPr lang="en-US" altLang="zh-TW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個領域</a:t>
                      </a:r>
                      <a:endParaRPr lang="en-US" altLang="zh-TW" sz="1500" b="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145">
                <a:tc gridSpan="10">
                  <a:txBody>
                    <a:bodyPr/>
                    <a:lstStyle/>
                    <a:p>
                      <a:pPr algn="ctr"/>
                      <a:r>
                        <a:rPr lang="zh-TW" altLang="en-US" sz="15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     符     合 </a:t>
                      </a:r>
                      <a:endParaRPr lang="zh-TW" altLang="en-US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altLang="en-US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5280">
                <a:tc gridSpan="10">
                  <a:txBody>
                    <a:bodyPr/>
                    <a:lstStyle/>
                    <a:p>
                      <a:pPr algn="ctr"/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每學期服務滿</a:t>
                      </a:r>
                      <a:r>
                        <a:rPr lang="en-US" altLang="zh-TW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小時以上</a:t>
                      </a:r>
                      <a:endParaRPr lang="zh-TW" altLang="en-US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5280">
                <a:tc gridSpan="10">
                  <a:txBody>
                    <a:bodyPr/>
                    <a:lstStyle/>
                    <a:p>
                      <a:pPr algn="ctr"/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每學期服務未滿</a:t>
                      </a:r>
                      <a:r>
                        <a:rPr lang="en-US" altLang="zh-TW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alt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圓角矩形 2"/>
          <p:cNvSpPr/>
          <p:nvPr/>
        </p:nvSpPr>
        <p:spPr>
          <a:xfrm>
            <a:off x="7092280" y="2252489"/>
            <a:ext cx="1800200" cy="57606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59728" y="50558"/>
            <a:ext cx="1090075" cy="979948"/>
            <a:chOff x="59728" y="50558"/>
            <a:chExt cx="1090075" cy="979948"/>
          </a:xfrm>
        </p:grpSpPr>
        <p:grpSp>
          <p:nvGrpSpPr>
            <p:cNvPr id="20" name="群組 19"/>
            <p:cNvGrpSpPr/>
            <p:nvPr/>
          </p:nvGrpSpPr>
          <p:grpSpPr>
            <a:xfrm>
              <a:off x="59728" y="50558"/>
              <a:ext cx="1090075" cy="979948"/>
              <a:chOff x="1406525" y="1770063"/>
              <a:chExt cx="1854200" cy="1666875"/>
            </a:xfrm>
          </p:grpSpPr>
          <p:sp>
            <p:nvSpPr>
              <p:cNvPr id="21" name="Oval 2"/>
              <p:cNvSpPr>
                <a:spLocks noChangeArrowheads="1"/>
              </p:cNvSpPr>
              <p:nvPr/>
            </p:nvSpPr>
            <p:spPr bwMode="auto">
              <a:xfrm>
                <a:off x="1568450" y="1770063"/>
                <a:ext cx="1600200" cy="1600200"/>
              </a:xfrm>
              <a:prstGeom prst="ellipse">
                <a:avLst/>
              </a:prstGeom>
              <a:solidFill>
                <a:srgbClr val="C9B1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22" name="Picture 3" descr="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375" y="3049588"/>
                <a:ext cx="1784350" cy="38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2698477" y="2314575"/>
                <a:ext cx="412750" cy="158750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1406525" y="1871663"/>
                <a:ext cx="177800" cy="174625"/>
                <a:chOff x="223" y="203"/>
                <a:chExt cx="213" cy="211"/>
              </a:xfrm>
            </p:grpSpPr>
            <p:sp>
              <p:nvSpPr>
                <p:cNvPr id="35" name="Freeform 9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Oval 10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2151063" y="2008188"/>
                <a:ext cx="342900" cy="130175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6" name="Group 12"/>
              <p:cNvGrpSpPr>
                <a:grpSpLocks/>
              </p:cNvGrpSpPr>
              <p:nvPr/>
            </p:nvGrpSpPr>
            <p:grpSpPr bwMode="auto">
              <a:xfrm flipV="1">
                <a:off x="2849563" y="2730500"/>
                <a:ext cx="130175" cy="127000"/>
                <a:chOff x="223" y="203"/>
                <a:chExt cx="213" cy="211"/>
              </a:xfrm>
            </p:grpSpPr>
            <p:sp>
              <p:nvSpPr>
                <p:cNvPr id="33" name="Freeform 13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Oval 14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37" name="Picture 15" descr="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5" y="232856"/>
              <a:ext cx="436923" cy="519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82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14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98232" y="97291"/>
            <a:ext cx="8545768" cy="705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zh-TW" altLang="en-US" dirty="0" smtClean="0"/>
              <a:t> </a:t>
            </a:r>
            <a:endParaRPr lang="zh-CN" altLang="en-US" dirty="0"/>
          </a:p>
        </p:txBody>
      </p:sp>
      <p:grpSp>
        <p:nvGrpSpPr>
          <p:cNvPr id="39" name="群組 38"/>
          <p:cNvGrpSpPr/>
          <p:nvPr/>
        </p:nvGrpSpPr>
        <p:grpSpPr>
          <a:xfrm>
            <a:off x="59728" y="39358"/>
            <a:ext cx="1090075" cy="991147"/>
            <a:chOff x="1406525" y="1751013"/>
            <a:chExt cx="1854200" cy="1685925"/>
          </a:xfrm>
        </p:grpSpPr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1568450" y="1770063"/>
              <a:ext cx="1600200" cy="1600200"/>
            </a:xfrm>
            <a:prstGeom prst="ellipse">
              <a:avLst/>
            </a:prstGeom>
            <a:solidFill>
              <a:srgbClr val="C9B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1" name="Picture 3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3049588"/>
              <a:ext cx="1784350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2698477" y="2314575"/>
              <a:ext cx="412750" cy="158750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3" name="Group 8"/>
            <p:cNvGrpSpPr>
              <a:grpSpLocks/>
            </p:cNvGrpSpPr>
            <p:nvPr/>
          </p:nvGrpSpPr>
          <p:grpSpPr bwMode="auto">
            <a:xfrm>
              <a:off x="1406525" y="1871663"/>
              <a:ext cx="177800" cy="174625"/>
              <a:chOff x="223" y="203"/>
              <a:chExt cx="213" cy="211"/>
            </a:xfrm>
          </p:grpSpPr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Oval 10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2151063" y="2008188"/>
              <a:ext cx="342900" cy="130175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2" name="Group 12"/>
            <p:cNvGrpSpPr>
              <a:grpSpLocks/>
            </p:cNvGrpSpPr>
            <p:nvPr/>
          </p:nvGrpSpPr>
          <p:grpSpPr bwMode="auto">
            <a:xfrm flipV="1">
              <a:off x="2849563" y="2730500"/>
              <a:ext cx="130175" cy="127000"/>
              <a:chOff x="223" y="203"/>
              <a:chExt cx="213" cy="211"/>
            </a:xfrm>
          </p:grpSpPr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Oval 14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53" name="Picture 15" descr="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1751013"/>
              <a:ext cx="501650" cy="50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文字方塊 9"/>
          <p:cNvSpPr txBox="1"/>
          <p:nvPr/>
        </p:nvSpPr>
        <p:spPr>
          <a:xfrm>
            <a:off x="179512" y="10231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超額比序順次</a:t>
            </a:r>
            <a:endPara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流程圖: 文件 3"/>
          <p:cNvSpPr>
            <a:spLocks/>
          </p:cNvSpPr>
          <p:nvPr/>
        </p:nvSpPr>
        <p:spPr bwMode="auto">
          <a:xfrm>
            <a:off x="2411760" y="1639719"/>
            <a:ext cx="2160000" cy="900000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1043562 h 24595"/>
              <a:gd name="T6" fmla="*/ 0 w 21600"/>
              <a:gd name="T7" fmla="*/ 24505883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>
              <a:defRPr/>
            </a:pP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(108)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流程圖: 文件 3"/>
          <p:cNvSpPr>
            <a:spLocks/>
          </p:cNvSpPr>
          <p:nvPr/>
        </p:nvSpPr>
        <p:spPr bwMode="auto">
          <a:xfrm>
            <a:off x="2411760" y="2836213"/>
            <a:ext cx="2160000" cy="1011225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709 h 24595"/>
              <a:gd name="T6" fmla="*/ 0 w 21600"/>
              <a:gd name="T7" fmla="*/ 24415219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>
              <a:lnSpc>
                <a:spcPts val="2200"/>
              </a:lnSpc>
              <a:defRPr/>
            </a:pP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24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400"/>
              </a:lnSpc>
              <a:defRPr/>
            </a:pP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現積分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(36)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prstClr val="black"/>
                </a:solidFill>
                <a:latin typeface="Tw Cen MT"/>
                <a:ea typeface="微軟正黑體"/>
              </a:rPr>
              <a:t>	</a:t>
            </a:r>
          </a:p>
          <a:p>
            <a:pPr algn="ctr">
              <a:defRPr/>
            </a:pP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4132029" y="2361256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39552" y="1639719"/>
            <a:ext cx="1744136" cy="8636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  <a:miter lim="800000"/>
            <a:headEnd/>
            <a:tailEnd/>
          </a:ln>
          <a:effectLst>
            <a:outerShdw blurRad="50800" dist="635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</a:t>
            </a:r>
            <a:r>
              <a:rPr lang="en-US" altLang="zh-TW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36)</a:t>
            </a:r>
          </a:p>
          <a:p>
            <a:pPr>
              <a:defRPr/>
            </a:pPr>
            <a:r>
              <a:rPr lang="zh-TW" altLang="en-US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  <a:r>
              <a:rPr lang="en-US" altLang="zh-TW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36)</a:t>
            </a:r>
          </a:p>
          <a:p>
            <a:pPr>
              <a:defRPr/>
            </a:pPr>
            <a:r>
              <a:rPr lang="zh-TW" altLang="en-US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36)</a:t>
            </a:r>
            <a:endParaRPr lang="zh-TW" altLang="en-US" sz="16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39552" y="2836214"/>
            <a:ext cx="1744136" cy="69691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  <a:miter lim="800000"/>
            <a:headEnd/>
            <a:tailEnd/>
          </a:ln>
          <a:effectLst>
            <a:outerShdw blurRad="50800" dist="635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均衡學習</a:t>
            </a:r>
            <a:r>
              <a:rPr lang="en-US" altLang="zh-TW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(21)</a:t>
            </a:r>
          </a:p>
          <a:p>
            <a:pPr>
              <a:defRPr/>
            </a:pPr>
            <a:r>
              <a:rPr lang="zh-TW" altLang="en-US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15)</a:t>
            </a:r>
            <a:endParaRPr lang="zh-TW" altLang="en-US" sz="16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向下箭號 19"/>
          <p:cNvSpPr/>
          <p:nvPr/>
        </p:nvSpPr>
        <p:spPr>
          <a:xfrm>
            <a:off x="4132029" y="3705903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" name="流程圖: 文件 3"/>
          <p:cNvSpPr>
            <a:spLocks/>
          </p:cNvSpPr>
          <p:nvPr/>
        </p:nvSpPr>
        <p:spPr bwMode="auto">
          <a:xfrm>
            <a:off x="2411760" y="4082341"/>
            <a:ext cx="2160000" cy="900000"/>
          </a:xfrm>
          <a:custGeom>
            <a:avLst/>
            <a:gdLst>
              <a:gd name="T0" fmla="*/ 0 w 21600"/>
              <a:gd name="T1" fmla="*/ 0 h 24595"/>
              <a:gd name="T2" fmla="*/ 328516835 w 21600"/>
              <a:gd name="T3" fmla="*/ 0 h 24595"/>
              <a:gd name="T4" fmla="*/ 328516835 w 21600"/>
              <a:gd name="T5" fmla="*/ 20965709 h 24595"/>
              <a:gd name="T6" fmla="*/ 0 w 21600"/>
              <a:gd name="T7" fmla="*/ 24415219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2400"/>
              </a:lnSpc>
              <a:defRPr/>
            </a:pP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36)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流程圖: 文件 3"/>
          <p:cNvSpPr>
            <a:spLocks/>
          </p:cNvSpPr>
          <p:nvPr/>
        </p:nvSpPr>
        <p:spPr bwMode="auto">
          <a:xfrm>
            <a:off x="4788024" y="2362035"/>
            <a:ext cx="2160000" cy="994957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1043562 h 24595"/>
              <a:gd name="T6" fmla="*/ 0 w 21600"/>
              <a:gd name="T7" fmla="*/ 24505883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>
              <a:defRPr/>
            </a:pP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(36)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流程圖: 文件 3"/>
          <p:cNvSpPr>
            <a:spLocks/>
          </p:cNvSpPr>
          <p:nvPr/>
        </p:nvSpPr>
        <p:spPr bwMode="auto">
          <a:xfrm>
            <a:off x="4788024" y="3609120"/>
            <a:ext cx="2160000" cy="900000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>
              <a:lnSpc>
                <a:spcPts val="2400"/>
              </a:lnSpc>
              <a:defRPr/>
            </a:pPr>
            <a:r>
              <a:rPr lang="en-US" altLang="zh-TW" sz="24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等級加標示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68111"/>
              </p:ext>
            </p:extLst>
          </p:nvPr>
        </p:nvGraphicFramePr>
        <p:xfrm>
          <a:off x="7068891" y="1412776"/>
          <a:ext cx="1895359" cy="16452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576064"/>
                <a:gridCol w="1319295"/>
              </a:tblGrid>
              <a:tr h="274213"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志願積分採計說明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2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kumimoji="1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43" marR="51443" marT="45667" marB="45667" horzOverflow="overflow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2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kumimoji="1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2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kumimoji="1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2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r>
                        <a:rPr kumimoji="1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2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r>
                        <a:rPr kumimoji="1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51443" marR="51443" marT="45667" marB="45667" horzOverflow="overflow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" name="流程圖: 文件 3"/>
          <p:cNvSpPr>
            <a:spLocks/>
          </p:cNvSpPr>
          <p:nvPr/>
        </p:nvSpPr>
        <p:spPr bwMode="auto">
          <a:xfrm>
            <a:off x="4788024" y="4761248"/>
            <a:ext cx="2160000" cy="900000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>
              <a:lnSpc>
                <a:spcPts val="1900"/>
              </a:lnSpc>
              <a:defRPr/>
            </a:pP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增額人數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900"/>
              </a:lnSpc>
              <a:defRPr/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直接增額錄取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流程圖: 文件 3"/>
          <p:cNvSpPr>
            <a:spLocks/>
          </p:cNvSpPr>
          <p:nvPr/>
        </p:nvSpPr>
        <p:spPr bwMode="auto">
          <a:xfrm>
            <a:off x="4788024" y="5877272"/>
            <a:ext cx="2160000" cy="900000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>
              <a:lnSpc>
                <a:spcPts val="2000"/>
              </a:lnSpc>
              <a:defRPr/>
            </a:pP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增額人數</a:t>
            </a:r>
            <a:r>
              <a:rPr lang="zh-TW" altLang="en-US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高於</a:t>
            </a:r>
            <a:r>
              <a:rPr lang="en-US" altLang="zh-TW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en-US" sz="1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時，依選填</a:t>
            </a:r>
            <a:r>
              <a:rPr lang="zh-TW" altLang="en-US" sz="1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志願順序錄取</a:t>
            </a:r>
            <a:endParaRPr lang="zh-TW" altLang="en-US" sz="16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09422" y="1268760"/>
            <a:ext cx="117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比序</a:t>
            </a:r>
            <a:r>
              <a:rPr lang="zh-TW" altLang="en-US" b="1" dirty="0" smtClean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endParaRPr lang="zh-TW" altLang="en-US" b="1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向下箭號 55"/>
          <p:cNvSpPr/>
          <p:nvPr/>
        </p:nvSpPr>
        <p:spPr>
          <a:xfrm>
            <a:off x="6594073" y="3242816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7" name="向下箭號 56"/>
          <p:cNvSpPr/>
          <p:nvPr/>
        </p:nvSpPr>
        <p:spPr>
          <a:xfrm>
            <a:off x="6594073" y="4365104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8" name="向下箭號 57"/>
          <p:cNvSpPr/>
          <p:nvPr/>
        </p:nvSpPr>
        <p:spPr>
          <a:xfrm>
            <a:off x="6594073" y="5517232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9" name="向下箭號 58"/>
          <p:cNvSpPr/>
          <p:nvPr/>
        </p:nvSpPr>
        <p:spPr>
          <a:xfrm>
            <a:off x="6594073" y="1988840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1" name="流程圖: 文件 3"/>
          <p:cNvSpPr/>
          <p:nvPr/>
        </p:nvSpPr>
        <p:spPr bwMode="auto">
          <a:xfrm>
            <a:off x="7139747" y="3645024"/>
            <a:ext cx="576000" cy="2880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59"/>
              <a:gd name="connsiteX1" fmla="*/ 21600 w 21600"/>
              <a:gd name="connsiteY1" fmla="*/ 0 h 23959"/>
              <a:gd name="connsiteX2" fmla="*/ 21600 w 21600"/>
              <a:gd name="connsiteY2" fmla="*/ 17322 h 23959"/>
              <a:gd name="connsiteX3" fmla="*/ 0 w 21600"/>
              <a:gd name="connsiteY3" fmla="*/ 20172 h 23959"/>
              <a:gd name="connsiteX4" fmla="*/ 0 w 21600"/>
              <a:gd name="connsiteY4" fmla="*/ 0 h 23959"/>
              <a:gd name="connsiteX0" fmla="*/ 0 w 21600"/>
              <a:gd name="connsiteY0" fmla="*/ 0 h 23168"/>
              <a:gd name="connsiteX1" fmla="*/ 21600 w 21600"/>
              <a:gd name="connsiteY1" fmla="*/ 0 h 23168"/>
              <a:gd name="connsiteX2" fmla="*/ 21600 w 21600"/>
              <a:gd name="connsiteY2" fmla="*/ 17322 h 23168"/>
              <a:gd name="connsiteX3" fmla="*/ 0 w 21600"/>
              <a:gd name="connsiteY3" fmla="*/ 20172 h 23168"/>
              <a:gd name="connsiteX4" fmla="*/ 0 w 21600"/>
              <a:gd name="connsiteY4" fmla="*/ 0 h 23168"/>
              <a:gd name="connsiteX0" fmla="*/ 0 w 21600"/>
              <a:gd name="connsiteY0" fmla="*/ 0 h 22077"/>
              <a:gd name="connsiteX1" fmla="*/ 21600 w 21600"/>
              <a:gd name="connsiteY1" fmla="*/ 0 h 22077"/>
              <a:gd name="connsiteX2" fmla="*/ 21600 w 21600"/>
              <a:gd name="connsiteY2" fmla="*/ 17322 h 22077"/>
              <a:gd name="connsiteX3" fmla="*/ 0 w 21600"/>
              <a:gd name="connsiteY3" fmla="*/ 20172 h 22077"/>
              <a:gd name="connsiteX4" fmla="*/ 0 w 21600"/>
              <a:gd name="connsiteY4" fmla="*/ 0 h 22077"/>
              <a:gd name="connsiteX0" fmla="*/ 0 w 21600"/>
              <a:gd name="connsiteY0" fmla="*/ 0 h 24595"/>
              <a:gd name="connsiteX1" fmla="*/ 21600 w 21600"/>
              <a:gd name="connsiteY1" fmla="*/ 0 h 24595"/>
              <a:gd name="connsiteX2" fmla="*/ 21600 w 21600"/>
              <a:gd name="connsiteY2" fmla="*/ 17322 h 24595"/>
              <a:gd name="connsiteX3" fmla="*/ 0 w 21600"/>
              <a:gd name="connsiteY3" fmla="*/ 20172 h 24595"/>
              <a:gd name="connsiteX4" fmla="*/ 0 w 21600"/>
              <a:gd name="connsiteY4" fmla="*/ 0 h 2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/>
          <a:lstStyle/>
          <a:p>
            <a:pPr algn="ctr"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endParaRPr lang="en-US" altLang="zh-TW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流程圖: 文件 3"/>
          <p:cNvSpPr/>
          <p:nvPr/>
        </p:nvSpPr>
        <p:spPr bwMode="auto">
          <a:xfrm>
            <a:off x="7139747" y="4039156"/>
            <a:ext cx="576000" cy="2880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59"/>
              <a:gd name="connsiteX1" fmla="*/ 21600 w 21600"/>
              <a:gd name="connsiteY1" fmla="*/ 0 h 23959"/>
              <a:gd name="connsiteX2" fmla="*/ 21600 w 21600"/>
              <a:gd name="connsiteY2" fmla="*/ 17322 h 23959"/>
              <a:gd name="connsiteX3" fmla="*/ 0 w 21600"/>
              <a:gd name="connsiteY3" fmla="*/ 20172 h 23959"/>
              <a:gd name="connsiteX4" fmla="*/ 0 w 21600"/>
              <a:gd name="connsiteY4" fmla="*/ 0 h 23959"/>
              <a:gd name="connsiteX0" fmla="*/ 0 w 21600"/>
              <a:gd name="connsiteY0" fmla="*/ 0 h 23168"/>
              <a:gd name="connsiteX1" fmla="*/ 21600 w 21600"/>
              <a:gd name="connsiteY1" fmla="*/ 0 h 23168"/>
              <a:gd name="connsiteX2" fmla="*/ 21600 w 21600"/>
              <a:gd name="connsiteY2" fmla="*/ 17322 h 23168"/>
              <a:gd name="connsiteX3" fmla="*/ 0 w 21600"/>
              <a:gd name="connsiteY3" fmla="*/ 20172 h 23168"/>
              <a:gd name="connsiteX4" fmla="*/ 0 w 21600"/>
              <a:gd name="connsiteY4" fmla="*/ 0 h 23168"/>
              <a:gd name="connsiteX0" fmla="*/ 0 w 21600"/>
              <a:gd name="connsiteY0" fmla="*/ 0 h 22077"/>
              <a:gd name="connsiteX1" fmla="*/ 21600 w 21600"/>
              <a:gd name="connsiteY1" fmla="*/ 0 h 22077"/>
              <a:gd name="connsiteX2" fmla="*/ 21600 w 21600"/>
              <a:gd name="connsiteY2" fmla="*/ 17322 h 22077"/>
              <a:gd name="connsiteX3" fmla="*/ 0 w 21600"/>
              <a:gd name="connsiteY3" fmla="*/ 20172 h 22077"/>
              <a:gd name="connsiteX4" fmla="*/ 0 w 21600"/>
              <a:gd name="connsiteY4" fmla="*/ 0 h 22077"/>
              <a:gd name="connsiteX0" fmla="*/ 0 w 21600"/>
              <a:gd name="connsiteY0" fmla="*/ 0 h 24595"/>
              <a:gd name="connsiteX1" fmla="*/ 21600 w 21600"/>
              <a:gd name="connsiteY1" fmla="*/ 0 h 24595"/>
              <a:gd name="connsiteX2" fmla="*/ 21600 w 21600"/>
              <a:gd name="connsiteY2" fmla="*/ 17322 h 24595"/>
              <a:gd name="connsiteX3" fmla="*/ 0 w 21600"/>
              <a:gd name="connsiteY3" fmla="*/ 20172 h 24595"/>
              <a:gd name="connsiteX4" fmla="*/ 0 w 21600"/>
              <a:gd name="connsiteY4" fmla="*/ 0 h 2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/>
          <a:lstStyle/>
          <a:p>
            <a:pPr algn="ctr"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endParaRPr lang="en-US" altLang="zh-TW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流程圖: 文件 3"/>
          <p:cNvSpPr/>
          <p:nvPr/>
        </p:nvSpPr>
        <p:spPr bwMode="auto">
          <a:xfrm>
            <a:off x="7139747" y="4433288"/>
            <a:ext cx="576000" cy="2880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59"/>
              <a:gd name="connsiteX1" fmla="*/ 21600 w 21600"/>
              <a:gd name="connsiteY1" fmla="*/ 0 h 23959"/>
              <a:gd name="connsiteX2" fmla="*/ 21600 w 21600"/>
              <a:gd name="connsiteY2" fmla="*/ 17322 h 23959"/>
              <a:gd name="connsiteX3" fmla="*/ 0 w 21600"/>
              <a:gd name="connsiteY3" fmla="*/ 20172 h 23959"/>
              <a:gd name="connsiteX4" fmla="*/ 0 w 21600"/>
              <a:gd name="connsiteY4" fmla="*/ 0 h 23959"/>
              <a:gd name="connsiteX0" fmla="*/ 0 w 21600"/>
              <a:gd name="connsiteY0" fmla="*/ 0 h 23168"/>
              <a:gd name="connsiteX1" fmla="*/ 21600 w 21600"/>
              <a:gd name="connsiteY1" fmla="*/ 0 h 23168"/>
              <a:gd name="connsiteX2" fmla="*/ 21600 w 21600"/>
              <a:gd name="connsiteY2" fmla="*/ 17322 h 23168"/>
              <a:gd name="connsiteX3" fmla="*/ 0 w 21600"/>
              <a:gd name="connsiteY3" fmla="*/ 20172 h 23168"/>
              <a:gd name="connsiteX4" fmla="*/ 0 w 21600"/>
              <a:gd name="connsiteY4" fmla="*/ 0 h 23168"/>
              <a:gd name="connsiteX0" fmla="*/ 0 w 21600"/>
              <a:gd name="connsiteY0" fmla="*/ 0 h 22077"/>
              <a:gd name="connsiteX1" fmla="*/ 21600 w 21600"/>
              <a:gd name="connsiteY1" fmla="*/ 0 h 22077"/>
              <a:gd name="connsiteX2" fmla="*/ 21600 w 21600"/>
              <a:gd name="connsiteY2" fmla="*/ 17322 h 22077"/>
              <a:gd name="connsiteX3" fmla="*/ 0 w 21600"/>
              <a:gd name="connsiteY3" fmla="*/ 20172 h 22077"/>
              <a:gd name="connsiteX4" fmla="*/ 0 w 21600"/>
              <a:gd name="connsiteY4" fmla="*/ 0 h 22077"/>
              <a:gd name="connsiteX0" fmla="*/ 0 w 21600"/>
              <a:gd name="connsiteY0" fmla="*/ 0 h 24595"/>
              <a:gd name="connsiteX1" fmla="*/ 21600 w 21600"/>
              <a:gd name="connsiteY1" fmla="*/ 0 h 24595"/>
              <a:gd name="connsiteX2" fmla="*/ 21600 w 21600"/>
              <a:gd name="connsiteY2" fmla="*/ 17322 h 24595"/>
              <a:gd name="connsiteX3" fmla="*/ 0 w 21600"/>
              <a:gd name="connsiteY3" fmla="*/ 20172 h 24595"/>
              <a:gd name="connsiteX4" fmla="*/ 0 w 21600"/>
              <a:gd name="connsiteY4" fmla="*/ 0 h 2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/>
          <a:lstStyle/>
          <a:p>
            <a:pPr algn="ctr"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endParaRPr lang="en-US" altLang="zh-TW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流程圖: 文件 3"/>
          <p:cNvSpPr/>
          <p:nvPr/>
        </p:nvSpPr>
        <p:spPr bwMode="auto">
          <a:xfrm>
            <a:off x="7139747" y="4827420"/>
            <a:ext cx="576000" cy="2880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59"/>
              <a:gd name="connsiteX1" fmla="*/ 21600 w 21600"/>
              <a:gd name="connsiteY1" fmla="*/ 0 h 23959"/>
              <a:gd name="connsiteX2" fmla="*/ 21600 w 21600"/>
              <a:gd name="connsiteY2" fmla="*/ 17322 h 23959"/>
              <a:gd name="connsiteX3" fmla="*/ 0 w 21600"/>
              <a:gd name="connsiteY3" fmla="*/ 20172 h 23959"/>
              <a:gd name="connsiteX4" fmla="*/ 0 w 21600"/>
              <a:gd name="connsiteY4" fmla="*/ 0 h 23959"/>
              <a:gd name="connsiteX0" fmla="*/ 0 w 21600"/>
              <a:gd name="connsiteY0" fmla="*/ 0 h 23168"/>
              <a:gd name="connsiteX1" fmla="*/ 21600 w 21600"/>
              <a:gd name="connsiteY1" fmla="*/ 0 h 23168"/>
              <a:gd name="connsiteX2" fmla="*/ 21600 w 21600"/>
              <a:gd name="connsiteY2" fmla="*/ 17322 h 23168"/>
              <a:gd name="connsiteX3" fmla="*/ 0 w 21600"/>
              <a:gd name="connsiteY3" fmla="*/ 20172 h 23168"/>
              <a:gd name="connsiteX4" fmla="*/ 0 w 21600"/>
              <a:gd name="connsiteY4" fmla="*/ 0 h 23168"/>
              <a:gd name="connsiteX0" fmla="*/ 0 w 21600"/>
              <a:gd name="connsiteY0" fmla="*/ 0 h 22077"/>
              <a:gd name="connsiteX1" fmla="*/ 21600 w 21600"/>
              <a:gd name="connsiteY1" fmla="*/ 0 h 22077"/>
              <a:gd name="connsiteX2" fmla="*/ 21600 w 21600"/>
              <a:gd name="connsiteY2" fmla="*/ 17322 h 22077"/>
              <a:gd name="connsiteX3" fmla="*/ 0 w 21600"/>
              <a:gd name="connsiteY3" fmla="*/ 20172 h 22077"/>
              <a:gd name="connsiteX4" fmla="*/ 0 w 21600"/>
              <a:gd name="connsiteY4" fmla="*/ 0 h 22077"/>
              <a:gd name="connsiteX0" fmla="*/ 0 w 21600"/>
              <a:gd name="connsiteY0" fmla="*/ 0 h 24595"/>
              <a:gd name="connsiteX1" fmla="*/ 21600 w 21600"/>
              <a:gd name="connsiteY1" fmla="*/ 0 h 24595"/>
              <a:gd name="connsiteX2" fmla="*/ 21600 w 21600"/>
              <a:gd name="connsiteY2" fmla="*/ 17322 h 24595"/>
              <a:gd name="connsiteX3" fmla="*/ 0 w 21600"/>
              <a:gd name="connsiteY3" fmla="*/ 20172 h 24595"/>
              <a:gd name="connsiteX4" fmla="*/ 0 w 21600"/>
              <a:gd name="connsiteY4" fmla="*/ 0 h 2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/>
          <a:lstStyle/>
          <a:p>
            <a:pPr algn="ctr"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endParaRPr lang="en-US" altLang="zh-TW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流程圖: 文件 3"/>
          <p:cNvSpPr/>
          <p:nvPr/>
        </p:nvSpPr>
        <p:spPr bwMode="auto">
          <a:xfrm>
            <a:off x="7139747" y="5221552"/>
            <a:ext cx="576000" cy="2880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59"/>
              <a:gd name="connsiteX1" fmla="*/ 21600 w 21600"/>
              <a:gd name="connsiteY1" fmla="*/ 0 h 23959"/>
              <a:gd name="connsiteX2" fmla="*/ 21600 w 21600"/>
              <a:gd name="connsiteY2" fmla="*/ 17322 h 23959"/>
              <a:gd name="connsiteX3" fmla="*/ 0 w 21600"/>
              <a:gd name="connsiteY3" fmla="*/ 20172 h 23959"/>
              <a:gd name="connsiteX4" fmla="*/ 0 w 21600"/>
              <a:gd name="connsiteY4" fmla="*/ 0 h 23959"/>
              <a:gd name="connsiteX0" fmla="*/ 0 w 21600"/>
              <a:gd name="connsiteY0" fmla="*/ 0 h 23168"/>
              <a:gd name="connsiteX1" fmla="*/ 21600 w 21600"/>
              <a:gd name="connsiteY1" fmla="*/ 0 h 23168"/>
              <a:gd name="connsiteX2" fmla="*/ 21600 w 21600"/>
              <a:gd name="connsiteY2" fmla="*/ 17322 h 23168"/>
              <a:gd name="connsiteX3" fmla="*/ 0 w 21600"/>
              <a:gd name="connsiteY3" fmla="*/ 20172 h 23168"/>
              <a:gd name="connsiteX4" fmla="*/ 0 w 21600"/>
              <a:gd name="connsiteY4" fmla="*/ 0 h 23168"/>
              <a:gd name="connsiteX0" fmla="*/ 0 w 21600"/>
              <a:gd name="connsiteY0" fmla="*/ 0 h 22077"/>
              <a:gd name="connsiteX1" fmla="*/ 21600 w 21600"/>
              <a:gd name="connsiteY1" fmla="*/ 0 h 22077"/>
              <a:gd name="connsiteX2" fmla="*/ 21600 w 21600"/>
              <a:gd name="connsiteY2" fmla="*/ 17322 h 22077"/>
              <a:gd name="connsiteX3" fmla="*/ 0 w 21600"/>
              <a:gd name="connsiteY3" fmla="*/ 20172 h 22077"/>
              <a:gd name="connsiteX4" fmla="*/ 0 w 21600"/>
              <a:gd name="connsiteY4" fmla="*/ 0 h 22077"/>
              <a:gd name="connsiteX0" fmla="*/ 0 w 21600"/>
              <a:gd name="connsiteY0" fmla="*/ 0 h 24595"/>
              <a:gd name="connsiteX1" fmla="*/ 21600 w 21600"/>
              <a:gd name="connsiteY1" fmla="*/ 0 h 24595"/>
              <a:gd name="connsiteX2" fmla="*/ 21600 w 21600"/>
              <a:gd name="connsiteY2" fmla="*/ 17322 h 24595"/>
              <a:gd name="connsiteX3" fmla="*/ 0 w 21600"/>
              <a:gd name="connsiteY3" fmla="*/ 20172 h 24595"/>
              <a:gd name="connsiteX4" fmla="*/ 0 w 21600"/>
              <a:gd name="connsiteY4" fmla="*/ 0 h 2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/>
          <a:lstStyle/>
          <a:p>
            <a:pPr algn="ctr"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endParaRPr lang="en-US" altLang="zh-TW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7885628" y="3847439"/>
            <a:ext cx="0" cy="18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7885628" y="4246885"/>
            <a:ext cx="0" cy="18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7885628" y="4646332"/>
            <a:ext cx="0" cy="18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7885628" y="5045779"/>
            <a:ext cx="0" cy="18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02656" y="6520260"/>
            <a:ext cx="2133600" cy="365125"/>
          </a:xfrm>
        </p:spPr>
        <p:txBody>
          <a:bodyPr/>
          <a:lstStyle/>
          <a:p>
            <a:fld id="{A5CE60B8-D763-40F3-A04E-87D2EFB86029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972341"/>
              </p:ext>
            </p:extLst>
          </p:nvPr>
        </p:nvGraphicFramePr>
        <p:xfrm>
          <a:off x="123448" y="4077073"/>
          <a:ext cx="2160240" cy="26530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0060"/>
                <a:gridCol w="540060"/>
                <a:gridCol w="451419"/>
                <a:gridCol w="628701"/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五科</a:t>
                      </a:r>
                      <a:endParaRPr lang="zh-TW" altLang="en-US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</a:t>
                      </a:r>
                      <a:endParaRPr lang="zh-TW" altLang="en-US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</a:t>
                      </a:r>
                      <a:r>
                        <a:rPr lang="en-US" altLang="zh-TW" sz="1200" kern="1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 </a:t>
                      </a:r>
                      <a:endParaRPr lang="zh-TW" altLang="zh-TW" sz="1200" kern="1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endParaRPr lang="zh-TW" alt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</a:t>
                      </a:r>
                      <a:r>
                        <a:rPr lang="en-US" altLang="zh-TW" sz="1200" kern="1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zh-TW" altLang="zh-TW" sz="1200" kern="1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alt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</a:t>
                      </a:r>
                      <a:endParaRPr lang="zh-TW" altLang="zh-TW" sz="1200" kern="1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0.6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B</a:t>
                      </a:r>
                      <a:r>
                        <a:rPr lang="en-US" altLang="zh-TW" sz="1200" kern="1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  <a:endParaRPr lang="zh-TW" alt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B</a:t>
                      </a:r>
                      <a:r>
                        <a:rPr lang="en-US" altLang="zh-TW" sz="1200" kern="1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zh-TW" alt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B</a:t>
                      </a:r>
                      <a:endParaRPr lang="zh-TW" alt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C</a:t>
                      </a:r>
                      <a:endParaRPr lang="zh-TW" alt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" name="流程圖: 文件 3"/>
          <p:cNvSpPr/>
          <p:nvPr/>
        </p:nvSpPr>
        <p:spPr bwMode="auto">
          <a:xfrm>
            <a:off x="7139747" y="5615685"/>
            <a:ext cx="576000" cy="2880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59"/>
              <a:gd name="connsiteX1" fmla="*/ 21600 w 21600"/>
              <a:gd name="connsiteY1" fmla="*/ 0 h 23959"/>
              <a:gd name="connsiteX2" fmla="*/ 21600 w 21600"/>
              <a:gd name="connsiteY2" fmla="*/ 17322 h 23959"/>
              <a:gd name="connsiteX3" fmla="*/ 0 w 21600"/>
              <a:gd name="connsiteY3" fmla="*/ 20172 h 23959"/>
              <a:gd name="connsiteX4" fmla="*/ 0 w 21600"/>
              <a:gd name="connsiteY4" fmla="*/ 0 h 23959"/>
              <a:gd name="connsiteX0" fmla="*/ 0 w 21600"/>
              <a:gd name="connsiteY0" fmla="*/ 0 h 23168"/>
              <a:gd name="connsiteX1" fmla="*/ 21600 w 21600"/>
              <a:gd name="connsiteY1" fmla="*/ 0 h 23168"/>
              <a:gd name="connsiteX2" fmla="*/ 21600 w 21600"/>
              <a:gd name="connsiteY2" fmla="*/ 17322 h 23168"/>
              <a:gd name="connsiteX3" fmla="*/ 0 w 21600"/>
              <a:gd name="connsiteY3" fmla="*/ 20172 h 23168"/>
              <a:gd name="connsiteX4" fmla="*/ 0 w 21600"/>
              <a:gd name="connsiteY4" fmla="*/ 0 h 23168"/>
              <a:gd name="connsiteX0" fmla="*/ 0 w 21600"/>
              <a:gd name="connsiteY0" fmla="*/ 0 h 22077"/>
              <a:gd name="connsiteX1" fmla="*/ 21600 w 21600"/>
              <a:gd name="connsiteY1" fmla="*/ 0 h 22077"/>
              <a:gd name="connsiteX2" fmla="*/ 21600 w 21600"/>
              <a:gd name="connsiteY2" fmla="*/ 17322 h 22077"/>
              <a:gd name="connsiteX3" fmla="*/ 0 w 21600"/>
              <a:gd name="connsiteY3" fmla="*/ 20172 h 22077"/>
              <a:gd name="connsiteX4" fmla="*/ 0 w 21600"/>
              <a:gd name="connsiteY4" fmla="*/ 0 h 22077"/>
              <a:gd name="connsiteX0" fmla="*/ 0 w 21600"/>
              <a:gd name="connsiteY0" fmla="*/ 0 h 24595"/>
              <a:gd name="connsiteX1" fmla="*/ 21600 w 21600"/>
              <a:gd name="connsiteY1" fmla="*/ 0 h 24595"/>
              <a:gd name="connsiteX2" fmla="*/ 21600 w 21600"/>
              <a:gd name="connsiteY2" fmla="*/ 17322 h 24595"/>
              <a:gd name="connsiteX3" fmla="*/ 0 w 21600"/>
              <a:gd name="connsiteY3" fmla="*/ 20172 h 24595"/>
              <a:gd name="connsiteX4" fmla="*/ 0 w 21600"/>
              <a:gd name="connsiteY4" fmla="*/ 0 h 2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/>
          <a:lstStyle/>
          <a:p>
            <a:pPr algn="ctr">
              <a:defRPr/>
            </a:pP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endParaRPr lang="en-US" altLang="zh-TW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>
            <a:off x="7885628" y="5445224"/>
            <a:ext cx="0" cy="18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536981" y="188640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108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BiauKai"/>
              </a:rPr>
              <a:t>年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146950" y="116632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基北區聯合免試入學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58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8" grpId="0" animBg="1"/>
      <p:bldP spid="20" grpId="0" animBg="1"/>
      <p:bldP spid="21" grpId="0" animBg="1"/>
      <p:bldP spid="33" grpId="0" animBg="1"/>
      <p:bldP spid="47" grpId="0" animBg="1"/>
      <p:bldP spid="51" grpId="0" animBg="1"/>
      <p:bldP spid="54" grpId="0" animBg="1"/>
      <p:bldP spid="6" grpId="0"/>
      <p:bldP spid="6" grpId="1"/>
      <p:bldP spid="56" grpId="0" animBg="1"/>
      <p:bldP spid="57" grpId="0" animBg="1"/>
      <p:bldP spid="58" grpId="0" animBg="1"/>
      <p:bldP spid="59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21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A5CE60B8-D763-40F3-A04E-87D2EFB860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3" r="40504" b="46750"/>
          <a:stretch/>
        </p:blipFill>
        <p:spPr bwMode="auto">
          <a:xfrm>
            <a:off x="3779913" y="3499565"/>
            <a:ext cx="4896544" cy="2965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032561" y="5064876"/>
            <a:ext cx="1584176" cy="5243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右彎箭號 12"/>
          <p:cNvSpPr/>
          <p:nvPr/>
        </p:nvSpPr>
        <p:spPr>
          <a:xfrm flipH="1">
            <a:off x="5940152" y="2431702"/>
            <a:ext cx="524457" cy="2634928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074" name="Picture 2" descr="C:\Users\user\Desktop\108升學\03校內宣導PPT\圖檔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4608511" cy="3172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                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17526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感謝新莊國中</a:t>
            </a:r>
            <a:r>
              <a:rPr lang="zh-TW" altLang="en-US" sz="5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九年級全體師生</a:t>
            </a:r>
            <a:endParaRPr lang="en-US" altLang="zh-TW" sz="5400" b="1" dirty="0" smtClean="0">
              <a:ln w="63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5400" b="1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同心協力 再創佳績</a:t>
            </a:r>
            <a:r>
              <a:rPr lang="zh-TW" altLang="en-US" sz="5400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 </a:t>
            </a:r>
            <a:endParaRPr lang="zh-TW" altLang="en-US" sz="5400" b="1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新綜藝體(P)" panose="040B0700000000000000" pitchFamily="82" charset="-120"/>
              <a:ea typeface="華康新綜藝體(P)" panose="040B0700000000000000" pitchFamily="8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45290" r="3215"/>
          <a:stretch/>
        </p:blipFill>
        <p:spPr>
          <a:xfrm>
            <a:off x="107504" y="4149080"/>
            <a:ext cx="9024773" cy="3600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626">
            <a:off x="4138882" y="-8726"/>
            <a:ext cx="5120676" cy="14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53176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F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3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76" y="80168"/>
            <a:ext cx="3288089" cy="1772617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626">
            <a:off x="3067487" y="92240"/>
            <a:ext cx="6026649" cy="1748472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0" y="60988"/>
            <a:ext cx="1224136" cy="1245726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0" y="1888951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公立高中暨國立五專</a:t>
            </a:r>
            <a:endParaRPr lang="en-US" altLang="zh-TW" sz="6600" dirty="0" smtClean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/>
            <a:r>
              <a:rPr lang="zh-TW" altLang="en-US" sz="6600" dirty="0" smtClean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錄取</a:t>
            </a:r>
            <a:r>
              <a:rPr lang="en-US" altLang="zh-TW" sz="11500" b="1" dirty="0" smtClean="0">
                <a:solidFill>
                  <a:srgbClr val="FF3399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362</a:t>
            </a:r>
            <a:r>
              <a:rPr lang="zh-TW" altLang="en-US" sz="6600" dirty="0" smtClean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人</a:t>
            </a:r>
            <a:endParaRPr lang="en-US" altLang="zh-TW" sz="6600" dirty="0" smtClean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/>
            <a:endParaRPr lang="en-US" altLang="zh-TW" sz="1400" dirty="0" smtClean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/>
            <a:r>
              <a:rPr lang="zh-TW" altLang="en-US" sz="6600" dirty="0" smtClean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公立高職錄取</a:t>
            </a:r>
            <a:r>
              <a:rPr lang="en-US" altLang="zh-TW" sz="11500" b="1" dirty="0" smtClean="0">
                <a:solidFill>
                  <a:srgbClr val="FF3399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116</a:t>
            </a:r>
            <a:r>
              <a:rPr lang="zh-TW" altLang="en-US" sz="6600" dirty="0" smtClean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人</a:t>
            </a:r>
            <a:endParaRPr lang="zh-TW" altLang="en-US" sz="6600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34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F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3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76" y="80168"/>
            <a:ext cx="3288089" cy="1772617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626">
            <a:off x="3067487" y="92240"/>
            <a:ext cx="6026649" cy="1748472"/>
          </a:xfrm>
          <a:prstGeom prst="rect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0" y="60988"/>
            <a:ext cx="1224136" cy="1245726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107504" y="2262639"/>
            <a:ext cx="91440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公立學校總錄取人數</a:t>
            </a:r>
            <a:endParaRPr lang="en-US" altLang="zh-TW" sz="7200" dirty="0" smtClean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/>
            <a:r>
              <a:rPr lang="zh-TW" altLang="en-US" sz="7200" dirty="0" smtClean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共</a:t>
            </a:r>
            <a:r>
              <a:rPr lang="en-US" altLang="zh-TW" sz="19900" dirty="0" smtClean="0">
                <a:solidFill>
                  <a:srgbClr val="FF3399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478</a:t>
            </a:r>
            <a:r>
              <a:rPr lang="zh-TW" altLang="en-US" sz="7200" dirty="0" smtClean="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人</a:t>
            </a:r>
            <a:endParaRPr lang="zh-TW" altLang="en-US" sz="7200" dirty="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37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A5CE60B8-D763-40F3-A04E-87D2EFB86029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15616" y="404664"/>
            <a:ext cx="8136904" cy="1368152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zh-TW" sz="6000" b="1" dirty="0" smtClean="0">
                <a:solidFill>
                  <a:srgbClr val="99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zh-TW" sz="6000" b="1" dirty="0">
                <a:solidFill>
                  <a:srgbClr val="99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lang="zh-TW" altLang="zh-TW" sz="6000" b="1" dirty="0" smtClean="0">
                <a:solidFill>
                  <a:srgbClr val="99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zh-TW" altLang="en-US" sz="6000" b="1" dirty="0" smtClean="0">
                <a:solidFill>
                  <a:srgbClr val="99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zh-TW" altLang="en-US" sz="6000" dirty="0" smtClean="0">
              <a:solidFill>
                <a:srgbClr val="99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31540" y="1988840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學生修業期滿，符合下列規定者，為成績及格由學校發給畢業證書；未達畢業標準者，發給修業證明書：</a:t>
            </a:r>
            <a:endParaRPr lang="zh-TW" altLang="en-US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31540" y="3086105"/>
            <a:ext cx="8280920" cy="3439239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期間扣除學校核可之公、喪、病假，上課總出席率至少達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三分之二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經獎懲抵銷後，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未滿三大過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lvl="0" indent="-457200">
              <a:buFont typeface="+mj-lt"/>
              <a:buAutoNum type="arabicPeriod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七大學習領域有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四大學習領域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以上畢業總平均成績丙等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9688" y="138262"/>
            <a:ext cx="1854200" cy="1685925"/>
            <a:chOff x="1406525" y="1751013"/>
            <a:chExt cx="1854200" cy="1685925"/>
          </a:xfrm>
        </p:grpSpPr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1568450" y="1770063"/>
              <a:ext cx="1600200" cy="1600200"/>
            </a:xfrm>
            <a:prstGeom prst="ellipse">
              <a:avLst/>
            </a:prstGeom>
            <a:solidFill>
              <a:srgbClr val="C9B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2" name="Picture 3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3049588"/>
              <a:ext cx="1784350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698477" y="2314575"/>
              <a:ext cx="412750" cy="158750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406525" y="1871663"/>
              <a:ext cx="177800" cy="174625"/>
              <a:chOff x="223" y="203"/>
              <a:chExt cx="213" cy="211"/>
            </a:xfrm>
          </p:grpSpPr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151063" y="2008188"/>
              <a:ext cx="342900" cy="130175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" name="Group 12"/>
            <p:cNvGrpSpPr>
              <a:grpSpLocks/>
            </p:cNvGrpSpPr>
            <p:nvPr/>
          </p:nvGrpSpPr>
          <p:grpSpPr bwMode="auto">
            <a:xfrm flipV="1">
              <a:off x="2849563" y="2730500"/>
              <a:ext cx="130175" cy="127000"/>
              <a:chOff x="223" y="203"/>
              <a:chExt cx="213" cy="211"/>
            </a:xfrm>
          </p:grpSpPr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7" name="Picture 15" descr="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1751013"/>
              <a:ext cx="501650" cy="50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39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68312" y="629816"/>
            <a:ext cx="8712199" cy="80702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60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  教育會考何時考</a:t>
            </a:r>
          </a:p>
        </p:txBody>
      </p:sp>
      <p:graphicFrame>
        <p:nvGraphicFramePr>
          <p:cNvPr id="75851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708826"/>
              </p:ext>
            </p:extLst>
          </p:nvPr>
        </p:nvGraphicFramePr>
        <p:xfrm>
          <a:off x="395610" y="1700808"/>
          <a:ext cx="8424862" cy="49530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06612"/>
                <a:gridCol w="1781175"/>
                <a:gridCol w="2430463"/>
                <a:gridCol w="2106612"/>
              </a:tblGrid>
              <a:tr h="43327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日（六）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kumimoji="0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日（日）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08:20-</a:t>
                      </a: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08:30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08:20-</a:t>
                      </a: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08:30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3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08:30-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09:40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08:30-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09:40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然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1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09:40-</a:t>
                      </a: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10:20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09:40-</a:t>
                      </a: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10:20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</a:tr>
              <a:tr h="361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10:20-</a:t>
                      </a: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10:20-</a:t>
                      </a: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3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11:50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11:30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英語（閱讀）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1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11:50-</a:t>
                      </a: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13:40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午休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11:30-</a:t>
                      </a: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</a:tr>
              <a:tr h="361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13:40-</a:t>
                      </a: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13:50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</a:t>
                      </a: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12:05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3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13:50-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12:05-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12:30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英語（聽力）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1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15:00-</a:t>
                      </a:r>
                      <a:r>
                        <a:rPr kumimoji="0" lang="zh-TW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15:40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r>
                        <a:rPr kumimoji="0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：英語聽力測驗不可遲到早退，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其他科目鐘響後</a:t>
                      </a:r>
                      <a:r>
                        <a:rPr kumimoji="0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kumimoji="0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分鐘內可入場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r>
                        <a:rPr kumimoji="0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：聽力障礙學生得免考聽力測驗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15:40-</a:t>
                      </a: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15:50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3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15:50-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16:40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39688" y="110530"/>
            <a:ext cx="1498327" cy="1375113"/>
            <a:chOff x="39688" y="110530"/>
            <a:chExt cx="1867205" cy="1713657"/>
          </a:xfrm>
        </p:grpSpPr>
        <p:grpSp>
          <p:nvGrpSpPr>
            <p:cNvPr id="5" name="群組 4"/>
            <p:cNvGrpSpPr/>
            <p:nvPr/>
          </p:nvGrpSpPr>
          <p:grpSpPr>
            <a:xfrm>
              <a:off x="39688" y="157312"/>
              <a:ext cx="1854200" cy="1666875"/>
              <a:chOff x="1406525" y="1770063"/>
              <a:chExt cx="1854200" cy="1666875"/>
            </a:xfrm>
          </p:grpSpPr>
          <p:sp>
            <p:nvSpPr>
              <p:cNvPr id="6" name="Oval 2"/>
              <p:cNvSpPr>
                <a:spLocks noChangeArrowheads="1"/>
              </p:cNvSpPr>
              <p:nvPr/>
            </p:nvSpPr>
            <p:spPr bwMode="auto">
              <a:xfrm>
                <a:off x="1568450" y="1770063"/>
                <a:ext cx="1600200" cy="1600200"/>
              </a:xfrm>
              <a:prstGeom prst="ellipse">
                <a:avLst/>
              </a:prstGeom>
              <a:solidFill>
                <a:srgbClr val="C9B1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7" name="Picture 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375" y="3049588"/>
                <a:ext cx="1784350" cy="38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698477" y="2314575"/>
                <a:ext cx="412750" cy="158750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406525" y="1871663"/>
                <a:ext cx="177800" cy="174625"/>
                <a:chOff x="223" y="203"/>
                <a:chExt cx="213" cy="211"/>
              </a:xfrm>
            </p:grpSpPr>
            <p:sp>
              <p:nvSpPr>
                <p:cNvPr id="15" name="Freeform 9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Oval 10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151063" y="2008188"/>
                <a:ext cx="342900" cy="130175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 flipV="1">
                <a:off x="2849563" y="2730500"/>
                <a:ext cx="130175" cy="127000"/>
                <a:chOff x="223" y="203"/>
                <a:chExt cx="213" cy="211"/>
              </a:xfrm>
            </p:grpSpPr>
            <p:sp>
              <p:nvSpPr>
                <p:cNvPr id="13" name="Freeform 13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Oval 14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17" name="Picture 15" descr="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43" y="110530"/>
              <a:ext cx="7175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77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468312" y="629816"/>
            <a:ext cx="8675687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   108</a:t>
            </a:r>
            <a:r>
              <a:rPr lang="zh-TW" altLang="en-US" sz="5400" b="1" dirty="0" smtClean="0">
                <a:solidFill>
                  <a:srgbClr val="990099"/>
                </a:solidFill>
                <a:latin typeface="微軟正黑體" pitchFamily="34" charset="-120"/>
                <a:ea typeface="微軟正黑體" pitchFamily="34" charset="-120"/>
              </a:rPr>
              <a:t>年會考計分方式</a:t>
            </a:r>
            <a:endParaRPr lang="en-US" altLang="zh-TW" sz="5400" b="1" dirty="0" smtClean="0">
              <a:solidFill>
                <a:srgbClr val="99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 bwMode="auto">
          <a:xfrm>
            <a:off x="468313" y="5516388"/>
            <a:ext cx="8280400" cy="129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年起，英語聽力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加入計分。</a:t>
            </a:r>
            <a:endParaRPr lang="zh-TW" altLang="en-US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年起，數學非選擇題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加入計分。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87524" y="2133302"/>
            <a:ext cx="8568952" cy="32349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5000"/>
              </a:spcBef>
              <a:buFontTx/>
              <a:buAutoNum type="arabicPeriod"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評量結果分為「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A-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精熟」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B-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基礎」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、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25000"/>
              </a:spcBef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   「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C-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待加強」三等級</a:t>
            </a:r>
          </a:p>
          <a:p>
            <a:pPr>
              <a:spcBef>
                <a:spcPct val="25000"/>
              </a:spcBef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解決免試入學超額時需大量增額的問題，增加四標示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(A+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 A++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、 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B+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B++)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寫作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測驗分為一至六級分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9688" y="84655"/>
            <a:ext cx="1854200" cy="1739532"/>
            <a:chOff x="39688" y="84655"/>
            <a:chExt cx="1854200" cy="1739532"/>
          </a:xfrm>
        </p:grpSpPr>
        <p:grpSp>
          <p:nvGrpSpPr>
            <p:cNvPr id="5" name="群組 4"/>
            <p:cNvGrpSpPr/>
            <p:nvPr/>
          </p:nvGrpSpPr>
          <p:grpSpPr>
            <a:xfrm>
              <a:off x="39688" y="157312"/>
              <a:ext cx="1854200" cy="1666875"/>
              <a:chOff x="1406525" y="1770063"/>
              <a:chExt cx="1854200" cy="1666875"/>
            </a:xfrm>
          </p:grpSpPr>
          <p:sp>
            <p:nvSpPr>
              <p:cNvPr id="6" name="Oval 2"/>
              <p:cNvSpPr>
                <a:spLocks noChangeArrowheads="1"/>
              </p:cNvSpPr>
              <p:nvPr/>
            </p:nvSpPr>
            <p:spPr bwMode="auto">
              <a:xfrm>
                <a:off x="1568450" y="1770063"/>
                <a:ext cx="1600200" cy="1600200"/>
              </a:xfrm>
              <a:prstGeom prst="ellipse">
                <a:avLst/>
              </a:prstGeom>
              <a:solidFill>
                <a:srgbClr val="C9B1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7" name="Picture 3" descr="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375" y="3049588"/>
                <a:ext cx="1784350" cy="38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698477" y="2314575"/>
                <a:ext cx="412750" cy="158750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406525" y="1871663"/>
                <a:ext cx="177800" cy="174625"/>
                <a:chOff x="223" y="203"/>
                <a:chExt cx="213" cy="211"/>
              </a:xfrm>
            </p:grpSpPr>
            <p:sp>
              <p:nvSpPr>
                <p:cNvPr id="15" name="Freeform 9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Oval 10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151063" y="2008188"/>
                <a:ext cx="342900" cy="130175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 flipV="1">
                <a:off x="2849563" y="2730500"/>
                <a:ext cx="130175" cy="127000"/>
                <a:chOff x="223" y="203"/>
                <a:chExt cx="213" cy="211"/>
              </a:xfrm>
            </p:grpSpPr>
            <p:sp>
              <p:nvSpPr>
                <p:cNvPr id="13" name="Freeform 13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Oval 14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17" name="Picture 15" descr="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222" y="84655"/>
              <a:ext cx="53657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44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37" y="213568"/>
            <a:ext cx="4802187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3707904" y="836637"/>
            <a:ext cx="2736304" cy="5400675"/>
            <a:chOff x="3379" y="391"/>
            <a:chExt cx="1678" cy="3402"/>
          </a:xfrm>
        </p:grpSpPr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3379" y="391"/>
              <a:ext cx="1678" cy="34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3515" y="981"/>
              <a:ext cx="1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TW" altLang="en-US" sz="3200">
                  <a:solidFill>
                    <a:srgbClr val="FF0000"/>
                  </a:solidFill>
                  <a:ea typeface="微軟正黑體" pitchFamily="34" charset="-120"/>
                </a:rPr>
                <a:t>非選擇題</a:t>
              </a:r>
            </a:p>
          </p:txBody>
        </p:sp>
      </p:grp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6587554" y="620713"/>
            <a:ext cx="25209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2425" indent="-352425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只寫答案，</a:t>
            </a:r>
            <a:r>
              <a:rPr lang="zh-TW" altLang="en-US" sz="2800" b="1" u="sng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沒有計算過程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，不給分</a:t>
            </a:r>
          </a:p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800" b="1" u="sng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非選擇題違規</a:t>
            </a:r>
            <a:r>
              <a:rPr lang="zh-TW" altLang="en-US" sz="2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，數學科即</a:t>
            </a:r>
            <a:r>
              <a:rPr lang="en-US" altLang="zh-TW" sz="2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sz="2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分計算</a:t>
            </a:r>
          </a:p>
        </p:txBody>
      </p:sp>
      <p:sp>
        <p:nvSpPr>
          <p:cNvPr id="31747" name="標題 1"/>
          <p:cNvSpPr txBox="1">
            <a:spLocks/>
          </p:cNvSpPr>
          <p:nvPr/>
        </p:nvSpPr>
        <p:spPr bwMode="auto">
          <a:xfrm>
            <a:off x="-36512" y="1471935"/>
            <a:ext cx="1595437" cy="558155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TW" altLang="en-US" sz="4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endParaRPr lang="en-US" altLang="zh-TW" sz="4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4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en-US" altLang="zh-TW" sz="4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</a:t>
            </a:r>
            <a:endParaRPr lang="en-US" altLang="zh-TW" sz="4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altLang="zh-TW" sz="4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endParaRPr lang="en-US" altLang="zh-TW" sz="4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</a:t>
            </a:r>
            <a:endParaRPr lang="en-US" altLang="zh-TW" sz="4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endParaRPr lang="zh-TW" altLang="en-US" sz="4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-44301" y="36539"/>
            <a:ext cx="1640484" cy="1549994"/>
            <a:chOff x="1476375" y="1751013"/>
            <a:chExt cx="1784350" cy="1685925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1568450" y="1770063"/>
              <a:ext cx="1600200" cy="1600200"/>
            </a:xfrm>
            <a:prstGeom prst="ellipse">
              <a:avLst/>
            </a:prstGeom>
            <a:solidFill>
              <a:srgbClr val="C9B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" name="Picture 3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3049588"/>
              <a:ext cx="1784350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698477" y="2314575"/>
              <a:ext cx="412750" cy="158750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1757952" y="1871663"/>
              <a:ext cx="196999" cy="174625"/>
              <a:chOff x="644" y="203"/>
              <a:chExt cx="236" cy="211"/>
            </a:xfrm>
          </p:grpSpPr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667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644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151063" y="2008188"/>
              <a:ext cx="342900" cy="130175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 flipV="1">
              <a:off x="2849563" y="2730500"/>
              <a:ext cx="130175" cy="127000"/>
              <a:chOff x="223" y="203"/>
              <a:chExt cx="213" cy="211"/>
            </a:xfrm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5" name="Picture 15" descr="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1751013"/>
              <a:ext cx="501650" cy="50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04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 idx="4294967295"/>
          </p:nvPr>
        </p:nvSpPr>
        <p:spPr>
          <a:xfrm>
            <a:off x="950912" y="620688"/>
            <a:ext cx="82296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990099"/>
                </a:solidFill>
                <a:ea typeface="微軟正黑體" pitchFamily="34" charset="-120"/>
              </a:rPr>
              <a:t>     數學非選擇題學生作答注意事項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23528" y="1959818"/>
            <a:ext cx="8496944" cy="4781550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just" eaLnBrk="1"/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</a:rPr>
              <a:t>學生需依照規定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微軟正黑體" pitchFamily="34" charset="-120"/>
              </a:rPr>
              <a:t>寫在相對應作答區內，否則不予計分</a:t>
            </a:r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</a:rPr>
              <a:t>。學生作答</a:t>
            </a:r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  <a:hlinkClick r:id="" action="ppaction://noaction"/>
              </a:rPr>
              <a:t>超出作答區</a:t>
            </a:r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</a:rPr>
              <a:t>，僅以作答區內之內容進行評分。學生可先行</a:t>
            </a:r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  <a:hlinkClick r:id="" action="ppaction://noaction"/>
              </a:rPr>
              <a:t>規劃作答方式</a:t>
            </a:r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</a:rPr>
              <a:t>避免超出作答區。</a:t>
            </a:r>
            <a:endParaRPr lang="en-US" altLang="zh-TW" sz="3000" dirty="0" smtClean="0">
              <a:latin typeface="標楷體" pitchFamily="65" charset="-120"/>
              <a:ea typeface="微軟正黑體" pitchFamily="34" charset="-120"/>
            </a:endParaRPr>
          </a:p>
          <a:p>
            <a:pPr algn="just" eaLnBrk="1"/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</a:rPr>
              <a:t>若作答時自行在試題圖形上標示的記號，在作答時需要用到，則需將</a:t>
            </a:r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  <a:hlinkClick r:id="" action="ppaction://noaction"/>
              </a:rPr>
              <a:t>題目圖形畫在作答區</a:t>
            </a:r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</a:rPr>
              <a:t>內，以利閱卷委員進行評分。</a:t>
            </a:r>
            <a:endParaRPr lang="en-US" altLang="zh-TW" sz="3000" dirty="0" smtClean="0">
              <a:latin typeface="標楷體" pitchFamily="65" charset="-120"/>
              <a:ea typeface="微軟正黑體" pitchFamily="34" charset="-120"/>
            </a:endParaRPr>
          </a:p>
          <a:p>
            <a:pPr algn="just" eaLnBrk="1"/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微軟正黑體" pitchFamily="34" charset="-120"/>
                <a:hlinkClick r:id="" action="ppaction://noaction"/>
              </a:rPr>
              <a:t>違規卷</a:t>
            </a:r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</a:rPr>
              <a:t>包含學生洩漏私人身份（如：姓名、准考證號）、劃記與題目無關的文字、圖形或符號，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微軟正黑體" pitchFamily="34" charset="-120"/>
              </a:rPr>
              <a:t>該科則不計列等級</a:t>
            </a:r>
            <a:r>
              <a:rPr lang="zh-TW" altLang="en-US" sz="3000" dirty="0" smtClean="0">
                <a:latin typeface="標楷體" pitchFamily="65" charset="-120"/>
                <a:ea typeface="微軟正黑體" pitchFamily="34" charset="-120"/>
              </a:rPr>
              <a:t>。</a:t>
            </a:r>
            <a:endParaRPr lang="zh-TW" altLang="en-US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39688" y="157312"/>
            <a:ext cx="1854200" cy="1666875"/>
            <a:chOff x="1406525" y="1770063"/>
            <a:chExt cx="1854200" cy="1666875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568450" y="1770063"/>
              <a:ext cx="1600200" cy="1600200"/>
            </a:xfrm>
            <a:prstGeom prst="ellipse">
              <a:avLst/>
            </a:prstGeom>
            <a:solidFill>
              <a:srgbClr val="C9B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" name="Picture 3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3049588"/>
              <a:ext cx="1784350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698477" y="2314575"/>
              <a:ext cx="412750" cy="158750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406525" y="1871663"/>
              <a:ext cx="177800" cy="174625"/>
              <a:chOff x="223" y="203"/>
              <a:chExt cx="213" cy="211"/>
            </a:xfrm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151063" y="2008188"/>
              <a:ext cx="342900" cy="130175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 flipV="1">
              <a:off x="2849563" y="2730500"/>
              <a:ext cx="130175" cy="127000"/>
              <a:chOff x="223" y="203"/>
              <a:chExt cx="213" cy="211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Oval 14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6" name="Picture 1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52" y="87462"/>
            <a:ext cx="717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950912" y="629816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zh-TW" altLang="en-US" dirty="0" smtClean="0">
                <a:ea typeface="微軟正黑體" pitchFamily="34" charset="-120"/>
              </a:rPr>
              <a:t>      </a:t>
            </a:r>
            <a:r>
              <a:rPr lang="zh-TW" altLang="en-US" sz="4800" b="1" dirty="0" smtClean="0">
                <a:solidFill>
                  <a:srgbClr val="990099"/>
                </a:solidFill>
                <a:ea typeface="微軟正黑體" pitchFamily="34" charset="-120"/>
              </a:rPr>
              <a:t>數學科</a:t>
            </a:r>
            <a:r>
              <a:rPr lang="zh-TW" altLang="zh-TW" sz="4800" b="1" dirty="0" smtClean="0">
                <a:solidFill>
                  <a:srgbClr val="990099"/>
                </a:solidFill>
                <a:ea typeface="微軟正黑體" pitchFamily="34" charset="-120"/>
              </a:rPr>
              <a:t>整體能力</a:t>
            </a:r>
            <a:r>
              <a:rPr lang="zh-TW" altLang="en-US" sz="4800" b="1" dirty="0" smtClean="0">
                <a:solidFill>
                  <a:srgbClr val="990099"/>
                </a:solidFill>
                <a:ea typeface="微軟正黑體" pitchFamily="34" charset="-120"/>
              </a:rPr>
              <a:t>如何計算？</a:t>
            </a: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ea typeface="微軟正黑體" pitchFamily="34" charset="-120"/>
              </a:rPr>
              <a:t>數學</a:t>
            </a:r>
            <a:r>
              <a:rPr lang="zh-TW" altLang="zh-TW" dirty="0" smtClean="0">
                <a:solidFill>
                  <a:schemeClr val="bg1"/>
                </a:solidFill>
                <a:ea typeface="微軟正黑體" pitchFamily="34" charset="-120"/>
              </a:rPr>
              <a:t>科整體能力加權分數</a:t>
            </a:r>
            <a:endParaRPr lang="en-US" altLang="zh-TW" dirty="0" smtClean="0">
              <a:solidFill>
                <a:schemeClr val="bg1"/>
              </a:solidFill>
              <a:ea typeface="微軟正黑體" pitchFamily="34" charset="-120"/>
            </a:endParaRPr>
          </a:p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TW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加權比重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選擇題佔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％，非選擇題佔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endParaRPr lang="en-US" altLang="zh-TW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TW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TW" sz="12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zh-TW" altLang="en-US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92170"/>
              </p:ext>
            </p:extLst>
          </p:nvPr>
        </p:nvGraphicFramePr>
        <p:xfrm>
          <a:off x="249139" y="3476699"/>
          <a:ext cx="8675688" cy="319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3505200" imgH="1524000" progId="Equation.DSMT4">
                  <p:embed/>
                </p:oleObj>
              </mc:Choice>
              <mc:Fallback>
                <p:oleObj name="Equation" r:id="rId3" imgW="3505200" imgH="152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39" y="3476699"/>
                        <a:ext cx="8675688" cy="319266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9688" y="138262"/>
            <a:ext cx="1854200" cy="1685925"/>
            <a:chOff x="1406525" y="1751013"/>
            <a:chExt cx="1854200" cy="1685925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1568450" y="1770063"/>
              <a:ext cx="1600200" cy="1600200"/>
            </a:xfrm>
            <a:prstGeom prst="ellipse">
              <a:avLst/>
            </a:prstGeom>
            <a:solidFill>
              <a:srgbClr val="C9B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" name="Picture 3" descr="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3049588"/>
              <a:ext cx="1784350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698477" y="2314575"/>
              <a:ext cx="412750" cy="158750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406525" y="1871663"/>
              <a:ext cx="177800" cy="174625"/>
              <a:chOff x="223" y="203"/>
              <a:chExt cx="213" cy="211"/>
            </a:xfrm>
          </p:grpSpPr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151063" y="2008188"/>
              <a:ext cx="342900" cy="130175"/>
            </a:xfrm>
            <a:custGeom>
              <a:avLst/>
              <a:gdLst>
                <a:gd name="T0" fmla="*/ 488 w 496"/>
                <a:gd name="T1" fmla="*/ 189 h 189"/>
                <a:gd name="T2" fmla="*/ 493 w 496"/>
                <a:gd name="T3" fmla="*/ 165 h 189"/>
                <a:gd name="T4" fmla="*/ 419 w 496"/>
                <a:gd name="T5" fmla="*/ 79 h 189"/>
                <a:gd name="T6" fmla="*/ 370 w 496"/>
                <a:gd name="T7" fmla="*/ 92 h 189"/>
                <a:gd name="T8" fmla="*/ 370 w 496"/>
                <a:gd name="T9" fmla="*/ 87 h 189"/>
                <a:gd name="T10" fmla="*/ 370 w 496"/>
                <a:gd name="T11" fmla="*/ 83 h 189"/>
                <a:gd name="T12" fmla="*/ 369 w 496"/>
                <a:gd name="T13" fmla="*/ 67 h 189"/>
                <a:gd name="T14" fmla="*/ 363 w 496"/>
                <a:gd name="T15" fmla="*/ 49 h 189"/>
                <a:gd name="T16" fmla="*/ 362 w 496"/>
                <a:gd name="T17" fmla="*/ 46 h 189"/>
                <a:gd name="T18" fmla="*/ 362 w 496"/>
                <a:gd name="T19" fmla="*/ 46 h 189"/>
                <a:gd name="T20" fmla="*/ 362 w 496"/>
                <a:gd name="T21" fmla="*/ 46 h 189"/>
                <a:gd name="T22" fmla="*/ 350 w 496"/>
                <a:gd name="T23" fmla="*/ 28 h 189"/>
                <a:gd name="T24" fmla="*/ 335 w 496"/>
                <a:gd name="T25" fmla="*/ 14 h 189"/>
                <a:gd name="T26" fmla="*/ 296 w 496"/>
                <a:gd name="T27" fmla="*/ 1 h 189"/>
                <a:gd name="T28" fmla="*/ 255 w 496"/>
                <a:gd name="T29" fmla="*/ 9 h 189"/>
                <a:gd name="T30" fmla="*/ 223 w 496"/>
                <a:gd name="T31" fmla="*/ 36 h 189"/>
                <a:gd name="T32" fmla="*/ 214 w 496"/>
                <a:gd name="T33" fmla="*/ 55 h 189"/>
                <a:gd name="T34" fmla="*/ 210 w 496"/>
                <a:gd name="T35" fmla="*/ 73 h 189"/>
                <a:gd name="T36" fmla="*/ 178 w 496"/>
                <a:gd name="T37" fmla="*/ 63 h 189"/>
                <a:gd name="T38" fmla="*/ 159 w 496"/>
                <a:gd name="T39" fmla="*/ 64 h 189"/>
                <a:gd name="T40" fmla="*/ 123 w 496"/>
                <a:gd name="T41" fmla="*/ 81 h 189"/>
                <a:gd name="T42" fmla="*/ 99 w 496"/>
                <a:gd name="T43" fmla="*/ 131 h 189"/>
                <a:gd name="T44" fmla="*/ 98 w 496"/>
                <a:gd name="T45" fmla="*/ 132 h 189"/>
                <a:gd name="T46" fmla="*/ 97 w 496"/>
                <a:gd name="T47" fmla="*/ 133 h 189"/>
                <a:gd name="T48" fmla="*/ 97 w 496"/>
                <a:gd name="T49" fmla="*/ 133 h 189"/>
                <a:gd name="T50" fmla="*/ 2 w 496"/>
                <a:gd name="T51" fmla="*/ 180 h 189"/>
                <a:gd name="T52" fmla="*/ 0 w 496"/>
                <a:gd name="T53" fmla="*/ 189 h 189"/>
                <a:gd name="T54" fmla="*/ 488 w 496"/>
                <a:gd name="T5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6" h="189">
                  <a:moveTo>
                    <a:pt x="488" y="189"/>
                  </a:moveTo>
                  <a:cubicBezTo>
                    <a:pt x="491" y="182"/>
                    <a:pt x="493" y="174"/>
                    <a:pt x="493" y="165"/>
                  </a:cubicBezTo>
                  <a:cubicBezTo>
                    <a:pt x="496" y="124"/>
                    <a:pt x="463" y="79"/>
                    <a:pt x="419" y="79"/>
                  </a:cubicBezTo>
                  <a:cubicBezTo>
                    <a:pt x="401" y="79"/>
                    <a:pt x="384" y="84"/>
                    <a:pt x="370" y="92"/>
                  </a:cubicBezTo>
                  <a:cubicBezTo>
                    <a:pt x="370" y="91"/>
                    <a:pt x="370" y="89"/>
                    <a:pt x="370" y="87"/>
                  </a:cubicBezTo>
                  <a:cubicBezTo>
                    <a:pt x="370" y="86"/>
                    <a:pt x="370" y="84"/>
                    <a:pt x="370" y="83"/>
                  </a:cubicBezTo>
                  <a:cubicBezTo>
                    <a:pt x="371" y="78"/>
                    <a:pt x="370" y="72"/>
                    <a:pt x="369" y="67"/>
                  </a:cubicBezTo>
                  <a:cubicBezTo>
                    <a:pt x="368" y="61"/>
                    <a:pt x="366" y="55"/>
                    <a:pt x="363" y="49"/>
                  </a:cubicBezTo>
                  <a:cubicBezTo>
                    <a:pt x="363" y="48"/>
                    <a:pt x="363" y="47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0" y="41"/>
                    <a:pt x="357" y="37"/>
                    <a:pt x="350" y="28"/>
                  </a:cubicBezTo>
                  <a:cubicBezTo>
                    <a:pt x="346" y="22"/>
                    <a:pt x="340" y="18"/>
                    <a:pt x="335" y="14"/>
                  </a:cubicBezTo>
                  <a:cubicBezTo>
                    <a:pt x="323" y="6"/>
                    <a:pt x="310" y="2"/>
                    <a:pt x="296" y="1"/>
                  </a:cubicBezTo>
                  <a:cubicBezTo>
                    <a:pt x="281" y="0"/>
                    <a:pt x="268" y="2"/>
                    <a:pt x="255" y="9"/>
                  </a:cubicBezTo>
                  <a:cubicBezTo>
                    <a:pt x="242" y="15"/>
                    <a:pt x="231" y="24"/>
                    <a:pt x="223" y="36"/>
                  </a:cubicBezTo>
                  <a:cubicBezTo>
                    <a:pt x="220" y="43"/>
                    <a:pt x="217" y="49"/>
                    <a:pt x="214" y="55"/>
                  </a:cubicBezTo>
                  <a:cubicBezTo>
                    <a:pt x="212" y="61"/>
                    <a:pt x="211" y="67"/>
                    <a:pt x="210" y="73"/>
                  </a:cubicBezTo>
                  <a:cubicBezTo>
                    <a:pt x="200" y="67"/>
                    <a:pt x="189" y="64"/>
                    <a:pt x="178" y="63"/>
                  </a:cubicBezTo>
                  <a:cubicBezTo>
                    <a:pt x="171" y="63"/>
                    <a:pt x="165" y="64"/>
                    <a:pt x="159" y="64"/>
                  </a:cubicBezTo>
                  <a:cubicBezTo>
                    <a:pt x="145" y="67"/>
                    <a:pt x="133" y="72"/>
                    <a:pt x="123" y="81"/>
                  </a:cubicBezTo>
                  <a:cubicBezTo>
                    <a:pt x="109" y="94"/>
                    <a:pt x="100" y="112"/>
                    <a:pt x="99" y="131"/>
                  </a:cubicBezTo>
                  <a:cubicBezTo>
                    <a:pt x="98" y="131"/>
                    <a:pt x="98" y="132"/>
                    <a:pt x="98" y="132"/>
                  </a:cubicBezTo>
                  <a:cubicBezTo>
                    <a:pt x="92" y="131"/>
                    <a:pt x="86" y="130"/>
                    <a:pt x="97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59" y="125"/>
                    <a:pt x="17" y="137"/>
                    <a:pt x="2" y="180"/>
                  </a:cubicBezTo>
                  <a:cubicBezTo>
                    <a:pt x="1" y="183"/>
                    <a:pt x="0" y="186"/>
                    <a:pt x="0" y="189"/>
                  </a:cubicBezTo>
                  <a:lnTo>
                    <a:pt x="48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 flipV="1">
              <a:off x="2849563" y="2730500"/>
              <a:ext cx="130175" cy="127000"/>
              <a:chOff x="223" y="203"/>
              <a:chExt cx="213" cy="211"/>
            </a:xfrm>
          </p:grpSpPr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23" y="203"/>
                <a:ext cx="213" cy="211"/>
              </a:xfrm>
              <a:custGeom>
                <a:avLst/>
                <a:gdLst>
                  <a:gd name="T0" fmla="*/ 133 w 213"/>
                  <a:gd name="T1" fmla="*/ 0 h 211"/>
                  <a:gd name="T2" fmla="*/ 130 w 213"/>
                  <a:gd name="T3" fmla="*/ 90 h 211"/>
                  <a:gd name="T4" fmla="*/ 213 w 213"/>
                  <a:gd name="T5" fmla="*/ 130 h 211"/>
                  <a:gd name="T6" fmla="*/ 121 w 213"/>
                  <a:gd name="T7" fmla="*/ 130 h 211"/>
                  <a:gd name="T8" fmla="*/ 83 w 213"/>
                  <a:gd name="T9" fmla="*/ 211 h 211"/>
                  <a:gd name="T10" fmla="*/ 83 w 213"/>
                  <a:gd name="T11" fmla="*/ 121 h 211"/>
                  <a:gd name="T12" fmla="*/ 0 w 213"/>
                  <a:gd name="T13" fmla="*/ 81 h 211"/>
                  <a:gd name="T14" fmla="*/ 93 w 213"/>
                  <a:gd name="T15" fmla="*/ 81 h 211"/>
                  <a:gd name="T16" fmla="*/ 133 w 213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11">
                    <a:moveTo>
                      <a:pt x="133" y="0"/>
                    </a:moveTo>
                    <a:lnTo>
                      <a:pt x="130" y="90"/>
                    </a:lnTo>
                    <a:lnTo>
                      <a:pt x="213" y="130"/>
                    </a:lnTo>
                    <a:lnTo>
                      <a:pt x="121" y="130"/>
                    </a:lnTo>
                    <a:lnTo>
                      <a:pt x="83" y="211"/>
                    </a:lnTo>
                    <a:lnTo>
                      <a:pt x="83" y="121"/>
                    </a:lnTo>
                    <a:lnTo>
                      <a:pt x="0" y="81"/>
                    </a:lnTo>
                    <a:lnTo>
                      <a:pt x="93" y="8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259" y="239"/>
                <a:ext cx="142" cy="139"/>
              </a:xfrm>
              <a:prstGeom prst="ellipse">
                <a:avLst/>
              </a:prstGeom>
              <a:solidFill>
                <a:srgbClr val="FFFFFF">
                  <a:alpha val="17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2" name="Picture 15" descr="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1751013"/>
              <a:ext cx="501650" cy="50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39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950912" y="629816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en-US" altLang="zh-TW" dirty="0" smtClean="0">
                <a:ea typeface="微軟正黑體" pitchFamily="34" charset="-120"/>
              </a:rPr>
              <a:t>   </a:t>
            </a:r>
            <a:r>
              <a:rPr lang="zh-TW" altLang="zh-TW" b="1" dirty="0" smtClean="0">
                <a:solidFill>
                  <a:srgbClr val="990099"/>
                </a:solidFill>
                <a:ea typeface="微軟正黑體" pitchFamily="34" charset="-120"/>
              </a:rPr>
              <a:t>英語科整體能力</a:t>
            </a:r>
            <a:r>
              <a:rPr lang="zh-TW" altLang="en-US" b="1" dirty="0" smtClean="0">
                <a:solidFill>
                  <a:srgbClr val="990099"/>
                </a:solidFill>
                <a:ea typeface="微軟正黑體" pitchFamily="34" charset="-120"/>
              </a:rPr>
              <a:t>如何計算？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zh-TW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英語科整體能力加權分數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zh-TW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加權比重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聽力占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％，閱讀占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endParaRPr lang="en-US" altLang="zh-TW" dirty="0" smtClean="0">
              <a:solidFill>
                <a:schemeClr val="bg1"/>
              </a:solidFill>
              <a:latin typeface="標楷體" pitchFamily="65" charset="-120"/>
            </a:endParaRPr>
          </a:p>
          <a:p>
            <a:pPr>
              <a:buFontTx/>
              <a:buNone/>
            </a:pPr>
            <a:endParaRPr lang="en-US" altLang="zh-TW" sz="1200" dirty="0" smtClean="0">
              <a:solidFill>
                <a:schemeClr val="bg1"/>
              </a:solidFill>
              <a:latin typeface="標楷體" pitchFamily="65" charset="-120"/>
            </a:endParaRPr>
          </a:p>
          <a:p>
            <a:pPr>
              <a:buFontTx/>
              <a:buNone/>
            </a:pPr>
            <a:endParaRPr lang="zh-TW" altLang="en-US" sz="2000" dirty="0" smtClean="0">
              <a:solidFill>
                <a:schemeClr val="bg1"/>
              </a:solidFill>
              <a:latin typeface="標楷體" pitchFamily="65" charset="-120"/>
            </a:endParaRP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47174"/>
              </p:ext>
            </p:extLst>
          </p:nvPr>
        </p:nvGraphicFramePr>
        <p:xfrm>
          <a:off x="468313" y="3429000"/>
          <a:ext cx="8145462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3403600" imgH="1524000" progId="Equation.3">
                  <p:embed/>
                </p:oleObj>
              </mc:Choice>
              <mc:Fallback>
                <p:oleObj name="Equation" r:id="rId3" imgW="34036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29000"/>
                        <a:ext cx="8145462" cy="33131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39688" y="130324"/>
            <a:ext cx="1854200" cy="1693863"/>
            <a:chOff x="39688" y="130324"/>
            <a:chExt cx="1854200" cy="1693863"/>
          </a:xfrm>
        </p:grpSpPr>
        <p:grpSp>
          <p:nvGrpSpPr>
            <p:cNvPr id="5" name="群組 4"/>
            <p:cNvGrpSpPr/>
            <p:nvPr/>
          </p:nvGrpSpPr>
          <p:grpSpPr>
            <a:xfrm>
              <a:off x="39688" y="157312"/>
              <a:ext cx="1854200" cy="1666875"/>
              <a:chOff x="1406525" y="1770063"/>
              <a:chExt cx="1854200" cy="1666875"/>
            </a:xfrm>
          </p:grpSpPr>
          <p:sp>
            <p:nvSpPr>
              <p:cNvPr id="6" name="Oval 2"/>
              <p:cNvSpPr>
                <a:spLocks noChangeArrowheads="1"/>
              </p:cNvSpPr>
              <p:nvPr/>
            </p:nvSpPr>
            <p:spPr bwMode="auto">
              <a:xfrm>
                <a:off x="1568450" y="1770063"/>
                <a:ext cx="1600200" cy="1600200"/>
              </a:xfrm>
              <a:prstGeom prst="ellipse">
                <a:avLst/>
              </a:prstGeom>
              <a:solidFill>
                <a:srgbClr val="C9B1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7" name="Picture 3" descr="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375" y="3049588"/>
                <a:ext cx="1784350" cy="38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698477" y="2314575"/>
                <a:ext cx="412750" cy="158750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406525" y="1871663"/>
                <a:ext cx="177800" cy="174625"/>
                <a:chOff x="223" y="203"/>
                <a:chExt cx="213" cy="211"/>
              </a:xfrm>
            </p:grpSpPr>
            <p:sp>
              <p:nvSpPr>
                <p:cNvPr id="15" name="Freeform 9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Oval 10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151063" y="2008188"/>
                <a:ext cx="342900" cy="130175"/>
              </a:xfrm>
              <a:custGeom>
                <a:avLst/>
                <a:gdLst>
                  <a:gd name="T0" fmla="*/ 488 w 496"/>
                  <a:gd name="T1" fmla="*/ 189 h 189"/>
                  <a:gd name="T2" fmla="*/ 493 w 496"/>
                  <a:gd name="T3" fmla="*/ 165 h 189"/>
                  <a:gd name="T4" fmla="*/ 419 w 496"/>
                  <a:gd name="T5" fmla="*/ 79 h 189"/>
                  <a:gd name="T6" fmla="*/ 370 w 496"/>
                  <a:gd name="T7" fmla="*/ 92 h 189"/>
                  <a:gd name="T8" fmla="*/ 370 w 496"/>
                  <a:gd name="T9" fmla="*/ 87 h 189"/>
                  <a:gd name="T10" fmla="*/ 370 w 496"/>
                  <a:gd name="T11" fmla="*/ 83 h 189"/>
                  <a:gd name="T12" fmla="*/ 369 w 496"/>
                  <a:gd name="T13" fmla="*/ 67 h 189"/>
                  <a:gd name="T14" fmla="*/ 363 w 496"/>
                  <a:gd name="T15" fmla="*/ 49 h 189"/>
                  <a:gd name="T16" fmla="*/ 362 w 496"/>
                  <a:gd name="T17" fmla="*/ 46 h 189"/>
                  <a:gd name="T18" fmla="*/ 362 w 496"/>
                  <a:gd name="T19" fmla="*/ 46 h 189"/>
                  <a:gd name="T20" fmla="*/ 362 w 496"/>
                  <a:gd name="T21" fmla="*/ 46 h 189"/>
                  <a:gd name="T22" fmla="*/ 350 w 496"/>
                  <a:gd name="T23" fmla="*/ 28 h 189"/>
                  <a:gd name="T24" fmla="*/ 335 w 496"/>
                  <a:gd name="T25" fmla="*/ 14 h 189"/>
                  <a:gd name="T26" fmla="*/ 296 w 496"/>
                  <a:gd name="T27" fmla="*/ 1 h 189"/>
                  <a:gd name="T28" fmla="*/ 255 w 496"/>
                  <a:gd name="T29" fmla="*/ 9 h 189"/>
                  <a:gd name="T30" fmla="*/ 223 w 496"/>
                  <a:gd name="T31" fmla="*/ 36 h 189"/>
                  <a:gd name="T32" fmla="*/ 214 w 496"/>
                  <a:gd name="T33" fmla="*/ 55 h 189"/>
                  <a:gd name="T34" fmla="*/ 210 w 496"/>
                  <a:gd name="T35" fmla="*/ 73 h 189"/>
                  <a:gd name="T36" fmla="*/ 178 w 496"/>
                  <a:gd name="T37" fmla="*/ 63 h 189"/>
                  <a:gd name="T38" fmla="*/ 159 w 496"/>
                  <a:gd name="T39" fmla="*/ 64 h 189"/>
                  <a:gd name="T40" fmla="*/ 123 w 496"/>
                  <a:gd name="T41" fmla="*/ 81 h 189"/>
                  <a:gd name="T42" fmla="*/ 99 w 496"/>
                  <a:gd name="T43" fmla="*/ 131 h 189"/>
                  <a:gd name="T44" fmla="*/ 98 w 496"/>
                  <a:gd name="T45" fmla="*/ 132 h 189"/>
                  <a:gd name="T46" fmla="*/ 97 w 496"/>
                  <a:gd name="T47" fmla="*/ 133 h 189"/>
                  <a:gd name="T48" fmla="*/ 97 w 496"/>
                  <a:gd name="T49" fmla="*/ 133 h 189"/>
                  <a:gd name="T50" fmla="*/ 2 w 496"/>
                  <a:gd name="T51" fmla="*/ 180 h 189"/>
                  <a:gd name="T52" fmla="*/ 0 w 496"/>
                  <a:gd name="T53" fmla="*/ 189 h 189"/>
                  <a:gd name="T54" fmla="*/ 488 w 496"/>
                  <a:gd name="T5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6" h="189">
                    <a:moveTo>
                      <a:pt x="488" y="189"/>
                    </a:moveTo>
                    <a:cubicBezTo>
                      <a:pt x="491" y="182"/>
                      <a:pt x="493" y="174"/>
                      <a:pt x="493" y="165"/>
                    </a:cubicBezTo>
                    <a:cubicBezTo>
                      <a:pt x="496" y="124"/>
                      <a:pt x="463" y="79"/>
                      <a:pt x="419" y="79"/>
                    </a:cubicBezTo>
                    <a:cubicBezTo>
                      <a:pt x="401" y="79"/>
                      <a:pt x="384" y="84"/>
                      <a:pt x="370" y="92"/>
                    </a:cubicBezTo>
                    <a:cubicBezTo>
                      <a:pt x="370" y="91"/>
                      <a:pt x="370" y="89"/>
                      <a:pt x="370" y="87"/>
                    </a:cubicBezTo>
                    <a:cubicBezTo>
                      <a:pt x="370" y="86"/>
                      <a:pt x="370" y="84"/>
                      <a:pt x="370" y="83"/>
                    </a:cubicBezTo>
                    <a:cubicBezTo>
                      <a:pt x="371" y="78"/>
                      <a:pt x="370" y="72"/>
                      <a:pt x="369" y="67"/>
                    </a:cubicBezTo>
                    <a:cubicBezTo>
                      <a:pt x="368" y="61"/>
                      <a:pt x="366" y="55"/>
                      <a:pt x="363" y="49"/>
                    </a:cubicBezTo>
                    <a:cubicBezTo>
                      <a:pt x="363" y="48"/>
                      <a:pt x="363" y="47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0" y="41"/>
                      <a:pt x="357" y="37"/>
                      <a:pt x="350" y="28"/>
                    </a:cubicBezTo>
                    <a:cubicBezTo>
                      <a:pt x="346" y="22"/>
                      <a:pt x="340" y="18"/>
                      <a:pt x="335" y="14"/>
                    </a:cubicBezTo>
                    <a:cubicBezTo>
                      <a:pt x="323" y="6"/>
                      <a:pt x="310" y="2"/>
                      <a:pt x="296" y="1"/>
                    </a:cubicBezTo>
                    <a:cubicBezTo>
                      <a:pt x="281" y="0"/>
                      <a:pt x="268" y="2"/>
                      <a:pt x="255" y="9"/>
                    </a:cubicBezTo>
                    <a:cubicBezTo>
                      <a:pt x="242" y="15"/>
                      <a:pt x="231" y="24"/>
                      <a:pt x="223" y="36"/>
                    </a:cubicBezTo>
                    <a:cubicBezTo>
                      <a:pt x="220" y="43"/>
                      <a:pt x="217" y="49"/>
                      <a:pt x="214" y="55"/>
                    </a:cubicBezTo>
                    <a:cubicBezTo>
                      <a:pt x="212" y="61"/>
                      <a:pt x="211" y="67"/>
                      <a:pt x="210" y="73"/>
                    </a:cubicBezTo>
                    <a:cubicBezTo>
                      <a:pt x="200" y="67"/>
                      <a:pt x="189" y="64"/>
                      <a:pt x="178" y="63"/>
                    </a:cubicBezTo>
                    <a:cubicBezTo>
                      <a:pt x="171" y="63"/>
                      <a:pt x="165" y="64"/>
                      <a:pt x="159" y="64"/>
                    </a:cubicBezTo>
                    <a:cubicBezTo>
                      <a:pt x="145" y="67"/>
                      <a:pt x="133" y="72"/>
                      <a:pt x="123" y="81"/>
                    </a:cubicBezTo>
                    <a:cubicBezTo>
                      <a:pt x="109" y="94"/>
                      <a:pt x="100" y="112"/>
                      <a:pt x="99" y="131"/>
                    </a:cubicBezTo>
                    <a:cubicBezTo>
                      <a:pt x="98" y="131"/>
                      <a:pt x="98" y="132"/>
                      <a:pt x="98" y="132"/>
                    </a:cubicBezTo>
                    <a:cubicBezTo>
                      <a:pt x="92" y="131"/>
                      <a:pt x="86" y="130"/>
                      <a:pt x="97" y="133"/>
                    </a:cubicBezTo>
                    <a:cubicBezTo>
                      <a:pt x="97" y="133"/>
                      <a:pt x="97" y="133"/>
                      <a:pt x="97" y="133"/>
                    </a:cubicBezTo>
                    <a:cubicBezTo>
                      <a:pt x="59" y="125"/>
                      <a:pt x="17" y="137"/>
                      <a:pt x="2" y="180"/>
                    </a:cubicBezTo>
                    <a:cubicBezTo>
                      <a:pt x="1" y="183"/>
                      <a:pt x="0" y="186"/>
                      <a:pt x="0" y="189"/>
                    </a:cubicBezTo>
                    <a:lnTo>
                      <a:pt x="4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 flipV="1">
                <a:off x="2849563" y="2730500"/>
                <a:ext cx="130175" cy="127000"/>
                <a:chOff x="223" y="203"/>
                <a:chExt cx="213" cy="211"/>
              </a:xfrm>
            </p:grpSpPr>
            <p:sp>
              <p:nvSpPr>
                <p:cNvPr id="13" name="Freeform 13"/>
                <p:cNvSpPr>
                  <a:spLocks/>
                </p:cNvSpPr>
                <p:nvPr/>
              </p:nvSpPr>
              <p:spPr bwMode="auto">
                <a:xfrm>
                  <a:off x="223" y="203"/>
                  <a:ext cx="213" cy="211"/>
                </a:xfrm>
                <a:custGeom>
                  <a:avLst/>
                  <a:gdLst>
                    <a:gd name="T0" fmla="*/ 133 w 213"/>
                    <a:gd name="T1" fmla="*/ 0 h 211"/>
                    <a:gd name="T2" fmla="*/ 130 w 213"/>
                    <a:gd name="T3" fmla="*/ 90 h 211"/>
                    <a:gd name="T4" fmla="*/ 213 w 213"/>
                    <a:gd name="T5" fmla="*/ 130 h 211"/>
                    <a:gd name="T6" fmla="*/ 121 w 213"/>
                    <a:gd name="T7" fmla="*/ 130 h 211"/>
                    <a:gd name="T8" fmla="*/ 83 w 213"/>
                    <a:gd name="T9" fmla="*/ 211 h 211"/>
                    <a:gd name="T10" fmla="*/ 83 w 213"/>
                    <a:gd name="T11" fmla="*/ 121 h 211"/>
                    <a:gd name="T12" fmla="*/ 0 w 213"/>
                    <a:gd name="T13" fmla="*/ 81 h 211"/>
                    <a:gd name="T14" fmla="*/ 93 w 213"/>
                    <a:gd name="T15" fmla="*/ 81 h 211"/>
                    <a:gd name="T16" fmla="*/ 133 w 213"/>
                    <a:gd name="T1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211">
                      <a:moveTo>
                        <a:pt x="133" y="0"/>
                      </a:moveTo>
                      <a:lnTo>
                        <a:pt x="130" y="90"/>
                      </a:lnTo>
                      <a:lnTo>
                        <a:pt x="213" y="130"/>
                      </a:lnTo>
                      <a:lnTo>
                        <a:pt x="121" y="130"/>
                      </a:lnTo>
                      <a:lnTo>
                        <a:pt x="83" y="211"/>
                      </a:lnTo>
                      <a:lnTo>
                        <a:pt x="83" y="121"/>
                      </a:lnTo>
                      <a:lnTo>
                        <a:pt x="0" y="81"/>
                      </a:lnTo>
                      <a:lnTo>
                        <a:pt x="93" y="8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Oval 14"/>
                <p:cNvSpPr>
                  <a:spLocks noChangeArrowheads="1"/>
                </p:cNvSpPr>
                <p:nvPr/>
              </p:nvSpPr>
              <p:spPr bwMode="auto">
                <a:xfrm>
                  <a:off x="259" y="239"/>
                  <a:ext cx="142" cy="139"/>
                </a:xfrm>
                <a:prstGeom prst="ellipse">
                  <a:avLst/>
                </a:prstGeom>
                <a:solidFill>
                  <a:srgbClr val="FFFFFF">
                    <a:alpha val="1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17" name="Picture 11" descr="未标题-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890" y="130324"/>
              <a:ext cx="476250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7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21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圖片 0" descr="會考_成績通知單_正面_1104.jpg"/>
          <p:cNvPicPr>
            <a:picLocks noChangeAspect="1" noChangeArrowheads="1"/>
          </p:cNvPicPr>
          <p:nvPr/>
        </p:nvPicPr>
        <p:blipFill rotWithShape="1">
          <a:blip r:embed="rId3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5109" r="4882" b="14458"/>
          <a:stretch/>
        </p:blipFill>
        <p:spPr bwMode="auto">
          <a:xfrm>
            <a:off x="2627784" y="-42667"/>
            <a:ext cx="5453211" cy="69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059832" y="2924224"/>
            <a:ext cx="4608512" cy="14408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2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5404</TotalTime>
  <Words>1337</Words>
  <Application>Microsoft Office PowerPoint</Application>
  <PresentationFormat>如螢幕大小 (4:3)</PresentationFormat>
  <Paragraphs>374</Paragraphs>
  <Slides>19</Slides>
  <Notes>7</Notes>
  <HiddenSlides>1</HiddenSlides>
  <MMClips>0</MMClips>
  <ScaleCrop>false</ScaleCrop>
  <HeadingPairs>
    <vt:vector size="6" baseType="variant"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Office 佈景主題</vt:lpstr>
      <vt:lpstr>1_Office 佈景主題</vt:lpstr>
      <vt:lpstr>3_Office 佈景主題</vt:lpstr>
      <vt:lpstr>2_Office 佈景主題</vt:lpstr>
      <vt:lpstr>Equation</vt:lpstr>
      <vt:lpstr>PowerPoint 簡報</vt:lpstr>
      <vt:lpstr>PowerPoint 簡報</vt:lpstr>
      <vt:lpstr>  教育會考何時考</vt:lpstr>
      <vt:lpstr>   108年會考計分方式</vt:lpstr>
      <vt:lpstr>PowerPoint 簡報</vt:lpstr>
      <vt:lpstr>     數學非選擇題學生作答注意事項</vt:lpstr>
      <vt:lpstr>      數學科整體能力如何計算？</vt:lpstr>
      <vt:lpstr>   英語科整體能力如何計算？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            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423</cp:revision>
  <cp:lastPrinted>2016-09-24T04:10:46Z</cp:lastPrinted>
  <dcterms:created xsi:type="dcterms:W3CDTF">2014-12-26T01:33:46Z</dcterms:created>
  <dcterms:modified xsi:type="dcterms:W3CDTF">2018-09-07T06:40:17Z</dcterms:modified>
</cp:coreProperties>
</file>