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9" r:id="rId2"/>
    <p:sldId id="268" r:id="rId3"/>
    <p:sldId id="300" r:id="rId4"/>
    <p:sldId id="280" r:id="rId5"/>
    <p:sldId id="278" r:id="rId6"/>
    <p:sldId id="281" r:id="rId7"/>
    <p:sldId id="283" r:id="rId8"/>
    <p:sldId id="303" r:id="rId9"/>
    <p:sldId id="302" r:id="rId10"/>
    <p:sldId id="257" r:id="rId11"/>
    <p:sldId id="258" r:id="rId12"/>
    <p:sldId id="289" r:id="rId13"/>
    <p:sldId id="270" r:id="rId14"/>
    <p:sldId id="290" r:id="rId15"/>
    <p:sldId id="299" r:id="rId16"/>
    <p:sldId id="301" r:id="rId17"/>
    <p:sldId id="275" r:id="rId18"/>
    <p:sldId id="291" r:id="rId19"/>
    <p:sldId id="276" r:id="rId20"/>
    <p:sldId id="296" r:id="rId21"/>
    <p:sldId id="298" r:id="rId22"/>
    <p:sldId id="295" r:id="rId23"/>
  </p:sldIdLst>
  <p:sldSz cx="9144000" cy="6858000" type="screen4x3"/>
  <p:notesSz cx="7010400" cy="92964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Microsoft JhengHei UI" panose="020B0604030504040204" pitchFamily="34" charset="-12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Microsoft JhengHei UI" panose="020B0604030504040204" pitchFamily="34" charset="-12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Microsoft JhengHei UI" panose="020B0604030504040204" pitchFamily="34" charset="-12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Microsoft JhengHei UI" panose="020B0604030504040204" pitchFamily="34" charset="-12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Microsoft JhengHei UI" panose="020B0604030504040204" pitchFamily="34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Microsoft JhengHei UI" panose="020B0604030504040204" pitchFamily="34" charset="-12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Microsoft JhengHei UI" panose="020B0604030504040204" pitchFamily="34" charset="-12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Microsoft JhengHei UI" panose="020B0604030504040204" pitchFamily="34" charset="-12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Microsoft JhengHei UI" panose="020B0604030504040204" pitchFamily="34" charset="-12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83" d="100"/>
          <a:sy n="83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C37B2-7C4B-4E0E-9C6C-61193EDF109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50DB181-897D-4123-8A9E-97F386433614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2"/>
              </a:solidFill>
            </a:rPr>
            <a:t>優勢升學管道</a:t>
          </a:r>
          <a:endParaRPr lang="zh-TW" altLang="en-US" sz="2800" b="1" dirty="0">
            <a:solidFill>
              <a:schemeClr val="tx2"/>
            </a:solidFill>
          </a:endParaRPr>
        </a:p>
      </dgm:t>
    </dgm:pt>
    <dgm:pt modelId="{441D0097-4085-409B-BD1B-B94D4D797FE6}" type="parTrans" cxnId="{5B23C3AA-2815-40CF-8126-0AA4CF75F70D}">
      <dgm:prSet/>
      <dgm:spPr/>
      <dgm:t>
        <a:bodyPr/>
        <a:lstStyle/>
        <a:p>
          <a:endParaRPr lang="zh-TW" altLang="en-US"/>
        </a:p>
      </dgm:t>
    </dgm:pt>
    <dgm:pt modelId="{D57A47EE-ADF4-4139-9161-70E0C79C655B}" type="sibTrans" cxnId="{5B23C3AA-2815-40CF-8126-0AA4CF75F70D}">
      <dgm:prSet/>
      <dgm:spPr/>
      <dgm:t>
        <a:bodyPr/>
        <a:lstStyle/>
        <a:p>
          <a:endParaRPr lang="zh-TW" altLang="en-US"/>
        </a:p>
      </dgm:t>
    </dgm:pt>
    <dgm:pt modelId="{68824F7C-F99A-4343-81DE-92A14989E58C}">
      <dgm:prSet phldrT="[文字]"/>
      <dgm:spPr/>
      <dgm:t>
        <a:bodyPr/>
        <a:lstStyle/>
        <a:p>
          <a:r>
            <a:rPr lang="zh-TW" altLang="en-US" dirty="0" smtClean="0"/>
            <a:t>技優生甄審入學</a:t>
          </a:r>
          <a:endParaRPr lang="zh-TW" altLang="en-US" dirty="0"/>
        </a:p>
      </dgm:t>
    </dgm:pt>
    <dgm:pt modelId="{E34CEF5F-AE04-409B-9AA8-599B76663F4C}" type="parTrans" cxnId="{FCBC334C-F420-4A4C-97BA-B2B2918CAF9B}">
      <dgm:prSet/>
      <dgm:spPr/>
      <dgm:t>
        <a:bodyPr/>
        <a:lstStyle/>
        <a:p>
          <a:endParaRPr lang="zh-TW" altLang="en-US"/>
        </a:p>
      </dgm:t>
    </dgm:pt>
    <dgm:pt modelId="{943006D8-C93B-4E23-981F-6067303E6E95}" type="sibTrans" cxnId="{FCBC334C-F420-4A4C-97BA-B2B2918CAF9B}">
      <dgm:prSet/>
      <dgm:spPr/>
      <dgm:t>
        <a:bodyPr/>
        <a:lstStyle/>
        <a:p>
          <a:endParaRPr lang="zh-TW" altLang="en-US"/>
        </a:p>
      </dgm:t>
    </dgm:pt>
    <dgm:pt modelId="{42847700-18F5-4866-A395-4D71A07A2A9B}">
      <dgm:prSet phldrT="[文字]"/>
      <dgm:spPr/>
      <dgm:t>
        <a:bodyPr/>
        <a:lstStyle/>
        <a:p>
          <a:r>
            <a:rPr lang="zh-TW" altLang="en-US" dirty="0" smtClean="0"/>
            <a:t>專業群科特招</a:t>
          </a:r>
          <a:endParaRPr lang="zh-TW" altLang="en-US" dirty="0"/>
        </a:p>
      </dgm:t>
    </dgm:pt>
    <dgm:pt modelId="{8E21C242-E3BD-4D1A-8DF3-D5A30AD03BE3}" type="parTrans" cxnId="{01460EB3-BFCD-4F0E-831C-7D7549A7A375}">
      <dgm:prSet/>
      <dgm:spPr/>
      <dgm:t>
        <a:bodyPr/>
        <a:lstStyle/>
        <a:p>
          <a:endParaRPr lang="zh-TW" altLang="en-US"/>
        </a:p>
      </dgm:t>
    </dgm:pt>
    <dgm:pt modelId="{A9473242-57B0-4211-A76D-0F3C98DD1FE3}" type="sibTrans" cxnId="{01460EB3-BFCD-4F0E-831C-7D7549A7A375}">
      <dgm:prSet/>
      <dgm:spPr/>
      <dgm:t>
        <a:bodyPr/>
        <a:lstStyle/>
        <a:p>
          <a:endParaRPr lang="zh-TW" altLang="en-US"/>
        </a:p>
      </dgm:t>
    </dgm:pt>
    <dgm:pt modelId="{C47EAFA2-A04A-4FC3-ADBA-DFFB20F18F3A}">
      <dgm:prSet phldrT="[文字]"/>
      <dgm:spPr/>
      <dgm:t>
        <a:bodyPr/>
        <a:lstStyle/>
        <a:p>
          <a:r>
            <a:rPr lang="zh-TW" altLang="en-US" dirty="0" smtClean="0"/>
            <a:t>產業特殊需求類科</a:t>
          </a:r>
          <a:endParaRPr lang="zh-TW" altLang="en-US" dirty="0"/>
        </a:p>
      </dgm:t>
    </dgm:pt>
    <dgm:pt modelId="{354AD6C2-DF6E-4934-ABCA-CB2D9C08D309}" type="parTrans" cxnId="{C78AB7C2-BD58-4715-A523-99A2C9D0BED9}">
      <dgm:prSet/>
      <dgm:spPr/>
      <dgm:t>
        <a:bodyPr/>
        <a:lstStyle/>
        <a:p>
          <a:endParaRPr lang="zh-TW" altLang="en-US"/>
        </a:p>
      </dgm:t>
    </dgm:pt>
    <dgm:pt modelId="{D9EEE9C3-2A07-48F3-8A18-2C6A6F9C54A9}" type="sibTrans" cxnId="{C78AB7C2-BD58-4715-A523-99A2C9D0BED9}">
      <dgm:prSet/>
      <dgm:spPr/>
      <dgm:t>
        <a:bodyPr/>
        <a:lstStyle/>
        <a:p>
          <a:endParaRPr lang="zh-TW" altLang="en-US"/>
        </a:p>
      </dgm:t>
    </dgm:pt>
    <dgm:pt modelId="{0500FF81-CD6A-4C7C-97C5-CAE7FBCB800A}">
      <dgm:prSet phldrT="[文字]"/>
      <dgm:spPr/>
      <dgm:t>
        <a:bodyPr/>
        <a:lstStyle/>
        <a:p>
          <a:r>
            <a:rPr lang="zh-TW" altLang="en-US" dirty="0" smtClean="0"/>
            <a:t>實用技能學程</a:t>
          </a:r>
          <a:endParaRPr lang="zh-TW" altLang="en-US" dirty="0"/>
        </a:p>
      </dgm:t>
    </dgm:pt>
    <dgm:pt modelId="{B89B0E5F-5DCD-42C3-8816-D9523ACC0774}" type="parTrans" cxnId="{D82806C8-92AB-4ECF-996F-8B26788FBD99}">
      <dgm:prSet/>
      <dgm:spPr/>
      <dgm:t>
        <a:bodyPr/>
        <a:lstStyle/>
        <a:p>
          <a:endParaRPr lang="zh-TW" altLang="en-US"/>
        </a:p>
      </dgm:t>
    </dgm:pt>
    <dgm:pt modelId="{71240E9C-33CA-491D-BC3F-DDF74ED7B39F}" type="sibTrans" cxnId="{D82806C8-92AB-4ECF-996F-8B26788FBD99}">
      <dgm:prSet/>
      <dgm:spPr/>
      <dgm:t>
        <a:bodyPr/>
        <a:lstStyle/>
        <a:p>
          <a:endParaRPr lang="zh-TW" altLang="en-US"/>
        </a:p>
      </dgm:t>
    </dgm:pt>
    <dgm:pt modelId="{67982D4F-11DE-4439-A24A-390D4D55574E}">
      <dgm:prSet phldrT="[文字]"/>
      <dgm:spPr/>
      <dgm:t>
        <a:bodyPr/>
        <a:lstStyle/>
        <a:p>
          <a:r>
            <a:rPr lang="zh-TW" altLang="en-US" dirty="0" smtClean="0"/>
            <a:t>建教合作班</a:t>
          </a:r>
          <a:endParaRPr lang="zh-TW" altLang="en-US" dirty="0"/>
        </a:p>
      </dgm:t>
    </dgm:pt>
    <dgm:pt modelId="{6C9A0919-8E46-4980-8996-3499C9C9B4D6}" type="parTrans" cxnId="{29DBCEB8-5F8C-431D-A5B4-CAC34105396F}">
      <dgm:prSet/>
      <dgm:spPr/>
      <dgm:t>
        <a:bodyPr/>
        <a:lstStyle/>
        <a:p>
          <a:endParaRPr lang="zh-TW" altLang="en-US"/>
        </a:p>
      </dgm:t>
    </dgm:pt>
    <dgm:pt modelId="{68DD7EF1-86BF-4BD3-A8EE-4A57DF5E55A5}" type="sibTrans" cxnId="{29DBCEB8-5F8C-431D-A5B4-CAC34105396F}">
      <dgm:prSet/>
      <dgm:spPr/>
      <dgm:t>
        <a:bodyPr/>
        <a:lstStyle/>
        <a:p>
          <a:endParaRPr lang="zh-TW" altLang="en-US"/>
        </a:p>
      </dgm:t>
    </dgm:pt>
    <dgm:pt modelId="{6FD358AF-4980-4EF1-96A8-F816B144AA8E}">
      <dgm:prSet phldrT="[文字]"/>
      <dgm:spPr/>
      <dgm:t>
        <a:bodyPr/>
        <a:lstStyle/>
        <a:p>
          <a:r>
            <a:rPr lang="zh-TW" altLang="en-US" dirty="0" smtClean="0"/>
            <a:t>五專免試入學</a:t>
          </a:r>
          <a:endParaRPr lang="zh-TW" altLang="en-US" dirty="0"/>
        </a:p>
      </dgm:t>
    </dgm:pt>
    <dgm:pt modelId="{DC3D13A0-153D-43D1-B7BE-EEC6B2DBE874}" type="parTrans" cxnId="{10D60B08-C535-4B3F-8656-A16744FBB6DC}">
      <dgm:prSet/>
      <dgm:spPr/>
      <dgm:t>
        <a:bodyPr/>
        <a:lstStyle/>
        <a:p>
          <a:endParaRPr lang="zh-TW" altLang="en-US"/>
        </a:p>
      </dgm:t>
    </dgm:pt>
    <dgm:pt modelId="{08CC13FE-DF13-4ACD-8F3C-1B2AB5F7B9F9}" type="sibTrans" cxnId="{10D60B08-C535-4B3F-8656-A16744FBB6DC}">
      <dgm:prSet/>
      <dgm:spPr/>
      <dgm:t>
        <a:bodyPr/>
        <a:lstStyle/>
        <a:p>
          <a:endParaRPr lang="zh-TW" altLang="en-US"/>
        </a:p>
      </dgm:t>
    </dgm:pt>
    <dgm:pt modelId="{2DB5E1CE-531A-4317-A336-30501F8DBEBF}" type="pres">
      <dgm:prSet presAssocID="{298C37B2-7C4B-4E0E-9C6C-61193EDF109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91F0832-41D8-45AD-A003-3E07993E2EB2}" type="pres">
      <dgm:prSet presAssocID="{350DB181-897D-4123-8A9E-97F38643361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4ACD171E-DE10-4293-868F-5D0C3F3E534B}" type="pres">
      <dgm:prSet presAssocID="{68824F7C-F99A-4343-81DE-92A14989E58C}" presName="Accent1" presStyleCnt="0"/>
      <dgm:spPr/>
    </dgm:pt>
    <dgm:pt modelId="{162B7E2A-68C2-4DAE-BACE-EF6C7FCCB560}" type="pres">
      <dgm:prSet presAssocID="{68824F7C-F99A-4343-81DE-92A14989E58C}" presName="Accent" presStyleLbl="bgShp" presStyleIdx="0" presStyleCnt="6"/>
      <dgm:spPr/>
    </dgm:pt>
    <dgm:pt modelId="{9AAA66EB-532F-48C3-ACF3-A40E59DEFA86}" type="pres">
      <dgm:prSet presAssocID="{68824F7C-F99A-4343-81DE-92A14989E58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2ED373-25C5-466E-BD83-08A3520D7018}" type="pres">
      <dgm:prSet presAssocID="{42847700-18F5-4866-A395-4D71A07A2A9B}" presName="Accent2" presStyleCnt="0"/>
      <dgm:spPr/>
    </dgm:pt>
    <dgm:pt modelId="{D424A292-7A2C-44D0-A922-34230F85FD68}" type="pres">
      <dgm:prSet presAssocID="{42847700-18F5-4866-A395-4D71A07A2A9B}" presName="Accent" presStyleLbl="bgShp" presStyleIdx="1" presStyleCnt="6"/>
      <dgm:spPr/>
    </dgm:pt>
    <dgm:pt modelId="{3322CE7A-63FC-4434-A314-EC81BB4A0447}" type="pres">
      <dgm:prSet presAssocID="{42847700-18F5-4866-A395-4D71A07A2A9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B636F6-A78F-4C73-A550-4988E6D755B2}" type="pres">
      <dgm:prSet presAssocID="{C47EAFA2-A04A-4FC3-ADBA-DFFB20F18F3A}" presName="Accent3" presStyleCnt="0"/>
      <dgm:spPr/>
    </dgm:pt>
    <dgm:pt modelId="{3230BA43-65F6-4A40-9FD0-8A386057F055}" type="pres">
      <dgm:prSet presAssocID="{C47EAFA2-A04A-4FC3-ADBA-DFFB20F18F3A}" presName="Accent" presStyleLbl="bgShp" presStyleIdx="2" presStyleCnt="6"/>
      <dgm:spPr/>
    </dgm:pt>
    <dgm:pt modelId="{C958C9B4-F373-43C9-AFB1-7001B81B1E3F}" type="pres">
      <dgm:prSet presAssocID="{C47EAFA2-A04A-4FC3-ADBA-DFFB20F18F3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037DAA-3096-4F52-9B61-E811E1F67499}" type="pres">
      <dgm:prSet presAssocID="{0500FF81-CD6A-4C7C-97C5-CAE7FBCB800A}" presName="Accent4" presStyleCnt="0"/>
      <dgm:spPr/>
    </dgm:pt>
    <dgm:pt modelId="{A0A16E1F-E176-47A3-A75D-A31A870C4E51}" type="pres">
      <dgm:prSet presAssocID="{0500FF81-CD6A-4C7C-97C5-CAE7FBCB800A}" presName="Accent" presStyleLbl="bgShp" presStyleIdx="3" presStyleCnt="6"/>
      <dgm:spPr/>
    </dgm:pt>
    <dgm:pt modelId="{6A54E3CA-51F9-42BD-BD02-BDDC24A92F98}" type="pres">
      <dgm:prSet presAssocID="{0500FF81-CD6A-4C7C-97C5-CAE7FBCB800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68B0D7-518D-4D5D-AE93-5BEF2A35C786}" type="pres">
      <dgm:prSet presAssocID="{67982D4F-11DE-4439-A24A-390D4D55574E}" presName="Accent5" presStyleCnt="0"/>
      <dgm:spPr/>
    </dgm:pt>
    <dgm:pt modelId="{EE4D28EB-E270-48E8-885C-C9070A08AB04}" type="pres">
      <dgm:prSet presAssocID="{67982D4F-11DE-4439-A24A-390D4D55574E}" presName="Accent" presStyleLbl="bgShp" presStyleIdx="4" presStyleCnt="6"/>
      <dgm:spPr/>
    </dgm:pt>
    <dgm:pt modelId="{C2585F01-C8F1-4363-B970-E3BFB54E4214}" type="pres">
      <dgm:prSet presAssocID="{67982D4F-11DE-4439-A24A-390D4D55574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A74157-645B-495F-B7D0-E19982B7FEB9}" type="pres">
      <dgm:prSet presAssocID="{6FD358AF-4980-4EF1-96A8-F816B144AA8E}" presName="Accent6" presStyleCnt="0"/>
      <dgm:spPr/>
    </dgm:pt>
    <dgm:pt modelId="{2FA9B826-ADD2-4D2E-82DC-B2E333D5C184}" type="pres">
      <dgm:prSet presAssocID="{6FD358AF-4980-4EF1-96A8-F816B144AA8E}" presName="Accent" presStyleLbl="bgShp" presStyleIdx="5" presStyleCnt="6"/>
      <dgm:spPr/>
    </dgm:pt>
    <dgm:pt modelId="{C3F5CCCC-BA03-4915-83BF-32E505536B6E}" type="pres">
      <dgm:prSet presAssocID="{6FD358AF-4980-4EF1-96A8-F816B144AA8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BC334C-F420-4A4C-97BA-B2B2918CAF9B}" srcId="{350DB181-897D-4123-8A9E-97F386433614}" destId="{68824F7C-F99A-4343-81DE-92A14989E58C}" srcOrd="0" destOrd="0" parTransId="{E34CEF5F-AE04-409B-9AA8-599B76663F4C}" sibTransId="{943006D8-C93B-4E23-981F-6067303E6E95}"/>
    <dgm:cxn modelId="{9630F8B2-D991-40F5-9C09-7799A64CDBB3}" type="presOf" srcId="{42847700-18F5-4866-A395-4D71A07A2A9B}" destId="{3322CE7A-63FC-4434-A314-EC81BB4A0447}" srcOrd="0" destOrd="0" presId="urn:microsoft.com/office/officeart/2011/layout/HexagonRadial"/>
    <dgm:cxn modelId="{5B23C3AA-2815-40CF-8126-0AA4CF75F70D}" srcId="{298C37B2-7C4B-4E0E-9C6C-61193EDF1099}" destId="{350DB181-897D-4123-8A9E-97F386433614}" srcOrd="0" destOrd="0" parTransId="{441D0097-4085-409B-BD1B-B94D4D797FE6}" sibTransId="{D57A47EE-ADF4-4139-9161-70E0C79C655B}"/>
    <dgm:cxn modelId="{29DBCEB8-5F8C-431D-A5B4-CAC34105396F}" srcId="{350DB181-897D-4123-8A9E-97F386433614}" destId="{67982D4F-11DE-4439-A24A-390D4D55574E}" srcOrd="4" destOrd="0" parTransId="{6C9A0919-8E46-4980-8996-3499C9C9B4D6}" sibTransId="{68DD7EF1-86BF-4BD3-A8EE-4A57DF5E55A5}"/>
    <dgm:cxn modelId="{9FC5302C-0E89-44B1-83B6-CE1B68583454}" type="presOf" srcId="{68824F7C-F99A-4343-81DE-92A14989E58C}" destId="{9AAA66EB-532F-48C3-ACF3-A40E59DEFA86}" srcOrd="0" destOrd="0" presId="urn:microsoft.com/office/officeart/2011/layout/HexagonRadial"/>
    <dgm:cxn modelId="{CA124218-E9E5-490A-8F28-BDD500DF06F5}" type="presOf" srcId="{298C37B2-7C4B-4E0E-9C6C-61193EDF1099}" destId="{2DB5E1CE-531A-4317-A336-30501F8DBEBF}" srcOrd="0" destOrd="0" presId="urn:microsoft.com/office/officeart/2011/layout/HexagonRadial"/>
    <dgm:cxn modelId="{10D60B08-C535-4B3F-8656-A16744FBB6DC}" srcId="{350DB181-897D-4123-8A9E-97F386433614}" destId="{6FD358AF-4980-4EF1-96A8-F816B144AA8E}" srcOrd="5" destOrd="0" parTransId="{DC3D13A0-153D-43D1-B7BE-EEC6B2DBE874}" sibTransId="{08CC13FE-DF13-4ACD-8F3C-1B2AB5F7B9F9}"/>
    <dgm:cxn modelId="{63535869-6EBE-4C67-B496-5D63D9EC25DF}" type="presOf" srcId="{6FD358AF-4980-4EF1-96A8-F816B144AA8E}" destId="{C3F5CCCC-BA03-4915-83BF-32E505536B6E}" srcOrd="0" destOrd="0" presId="urn:microsoft.com/office/officeart/2011/layout/HexagonRadial"/>
    <dgm:cxn modelId="{ED52E6D5-3EE3-445A-A23E-19801EC56B31}" type="presOf" srcId="{350DB181-897D-4123-8A9E-97F386433614}" destId="{891F0832-41D8-45AD-A003-3E07993E2EB2}" srcOrd="0" destOrd="0" presId="urn:microsoft.com/office/officeart/2011/layout/HexagonRadial"/>
    <dgm:cxn modelId="{C78AB7C2-BD58-4715-A523-99A2C9D0BED9}" srcId="{350DB181-897D-4123-8A9E-97F386433614}" destId="{C47EAFA2-A04A-4FC3-ADBA-DFFB20F18F3A}" srcOrd="2" destOrd="0" parTransId="{354AD6C2-DF6E-4934-ABCA-CB2D9C08D309}" sibTransId="{D9EEE9C3-2A07-48F3-8A18-2C6A6F9C54A9}"/>
    <dgm:cxn modelId="{01460EB3-BFCD-4F0E-831C-7D7549A7A375}" srcId="{350DB181-897D-4123-8A9E-97F386433614}" destId="{42847700-18F5-4866-A395-4D71A07A2A9B}" srcOrd="1" destOrd="0" parTransId="{8E21C242-E3BD-4D1A-8DF3-D5A30AD03BE3}" sibTransId="{A9473242-57B0-4211-A76D-0F3C98DD1FE3}"/>
    <dgm:cxn modelId="{70D37265-45C9-45DD-A5F4-2639E57E3C76}" type="presOf" srcId="{0500FF81-CD6A-4C7C-97C5-CAE7FBCB800A}" destId="{6A54E3CA-51F9-42BD-BD02-BDDC24A92F98}" srcOrd="0" destOrd="0" presId="urn:microsoft.com/office/officeart/2011/layout/HexagonRadial"/>
    <dgm:cxn modelId="{E902AC01-780E-4516-9EEB-4115E7A59C73}" type="presOf" srcId="{67982D4F-11DE-4439-A24A-390D4D55574E}" destId="{C2585F01-C8F1-4363-B970-E3BFB54E4214}" srcOrd="0" destOrd="0" presId="urn:microsoft.com/office/officeart/2011/layout/HexagonRadial"/>
    <dgm:cxn modelId="{D82806C8-92AB-4ECF-996F-8B26788FBD99}" srcId="{350DB181-897D-4123-8A9E-97F386433614}" destId="{0500FF81-CD6A-4C7C-97C5-CAE7FBCB800A}" srcOrd="3" destOrd="0" parTransId="{B89B0E5F-5DCD-42C3-8816-D9523ACC0774}" sibTransId="{71240E9C-33CA-491D-BC3F-DDF74ED7B39F}"/>
    <dgm:cxn modelId="{E2B4A9B0-5468-4C4A-85C8-54E2EF3CA6FA}" type="presOf" srcId="{C47EAFA2-A04A-4FC3-ADBA-DFFB20F18F3A}" destId="{C958C9B4-F373-43C9-AFB1-7001B81B1E3F}" srcOrd="0" destOrd="0" presId="urn:microsoft.com/office/officeart/2011/layout/HexagonRadial"/>
    <dgm:cxn modelId="{B96A9D50-0A71-4DFB-8F7C-EB1A5DAEE0CE}" type="presParOf" srcId="{2DB5E1CE-531A-4317-A336-30501F8DBEBF}" destId="{891F0832-41D8-45AD-A003-3E07993E2EB2}" srcOrd="0" destOrd="0" presId="urn:microsoft.com/office/officeart/2011/layout/HexagonRadial"/>
    <dgm:cxn modelId="{752C5B44-81C9-4CE8-A471-02E9F15D9AA9}" type="presParOf" srcId="{2DB5E1CE-531A-4317-A336-30501F8DBEBF}" destId="{4ACD171E-DE10-4293-868F-5D0C3F3E534B}" srcOrd="1" destOrd="0" presId="urn:microsoft.com/office/officeart/2011/layout/HexagonRadial"/>
    <dgm:cxn modelId="{AF9C4054-6585-40E5-BC55-AB1EFEA3D699}" type="presParOf" srcId="{4ACD171E-DE10-4293-868F-5D0C3F3E534B}" destId="{162B7E2A-68C2-4DAE-BACE-EF6C7FCCB560}" srcOrd="0" destOrd="0" presId="urn:microsoft.com/office/officeart/2011/layout/HexagonRadial"/>
    <dgm:cxn modelId="{0F4ACBDE-DA79-4DA9-BBF6-D88D4A545027}" type="presParOf" srcId="{2DB5E1CE-531A-4317-A336-30501F8DBEBF}" destId="{9AAA66EB-532F-48C3-ACF3-A40E59DEFA86}" srcOrd="2" destOrd="0" presId="urn:microsoft.com/office/officeart/2011/layout/HexagonRadial"/>
    <dgm:cxn modelId="{BB574C0D-E71F-428C-AD72-785928CA3521}" type="presParOf" srcId="{2DB5E1CE-531A-4317-A336-30501F8DBEBF}" destId="{122ED373-25C5-466E-BD83-08A3520D7018}" srcOrd="3" destOrd="0" presId="urn:microsoft.com/office/officeart/2011/layout/HexagonRadial"/>
    <dgm:cxn modelId="{BA637FFC-4C56-4750-BD61-5E3A5A06A121}" type="presParOf" srcId="{122ED373-25C5-466E-BD83-08A3520D7018}" destId="{D424A292-7A2C-44D0-A922-34230F85FD68}" srcOrd="0" destOrd="0" presId="urn:microsoft.com/office/officeart/2011/layout/HexagonRadial"/>
    <dgm:cxn modelId="{A1DC0B89-8112-4A59-A1C0-B38182B6B216}" type="presParOf" srcId="{2DB5E1CE-531A-4317-A336-30501F8DBEBF}" destId="{3322CE7A-63FC-4434-A314-EC81BB4A0447}" srcOrd="4" destOrd="0" presId="urn:microsoft.com/office/officeart/2011/layout/HexagonRadial"/>
    <dgm:cxn modelId="{3C85643A-95B5-4E95-8E5F-AADF4C3454A3}" type="presParOf" srcId="{2DB5E1CE-531A-4317-A336-30501F8DBEBF}" destId="{79B636F6-A78F-4C73-A550-4988E6D755B2}" srcOrd="5" destOrd="0" presId="urn:microsoft.com/office/officeart/2011/layout/HexagonRadial"/>
    <dgm:cxn modelId="{37DFD34A-26AD-4334-B5AF-03B30A9134A1}" type="presParOf" srcId="{79B636F6-A78F-4C73-A550-4988E6D755B2}" destId="{3230BA43-65F6-4A40-9FD0-8A386057F055}" srcOrd="0" destOrd="0" presId="urn:microsoft.com/office/officeart/2011/layout/HexagonRadial"/>
    <dgm:cxn modelId="{58D8D314-36C3-4E08-8CCD-392EEE76BDF3}" type="presParOf" srcId="{2DB5E1CE-531A-4317-A336-30501F8DBEBF}" destId="{C958C9B4-F373-43C9-AFB1-7001B81B1E3F}" srcOrd="6" destOrd="0" presId="urn:microsoft.com/office/officeart/2011/layout/HexagonRadial"/>
    <dgm:cxn modelId="{80697C60-913F-498C-B45F-CCCF0C6AE88C}" type="presParOf" srcId="{2DB5E1CE-531A-4317-A336-30501F8DBEBF}" destId="{DF037DAA-3096-4F52-9B61-E811E1F67499}" srcOrd="7" destOrd="0" presId="urn:microsoft.com/office/officeart/2011/layout/HexagonRadial"/>
    <dgm:cxn modelId="{40C0B8B9-1538-475A-9D2E-AD3DD62AABC4}" type="presParOf" srcId="{DF037DAA-3096-4F52-9B61-E811E1F67499}" destId="{A0A16E1F-E176-47A3-A75D-A31A870C4E51}" srcOrd="0" destOrd="0" presId="urn:microsoft.com/office/officeart/2011/layout/HexagonRadial"/>
    <dgm:cxn modelId="{3190F6F5-F5FC-4BFB-AB09-77C0EEA629C8}" type="presParOf" srcId="{2DB5E1CE-531A-4317-A336-30501F8DBEBF}" destId="{6A54E3CA-51F9-42BD-BD02-BDDC24A92F98}" srcOrd="8" destOrd="0" presId="urn:microsoft.com/office/officeart/2011/layout/HexagonRadial"/>
    <dgm:cxn modelId="{E4934DC5-3234-4BEE-8724-C771703ECE31}" type="presParOf" srcId="{2DB5E1CE-531A-4317-A336-30501F8DBEBF}" destId="{0F68B0D7-518D-4D5D-AE93-5BEF2A35C786}" srcOrd="9" destOrd="0" presId="urn:microsoft.com/office/officeart/2011/layout/HexagonRadial"/>
    <dgm:cxn modelId="{13FFAE93-CA71-4694-ABA6-96830FD17077}" type="presParOf" srcId="{0F68B0D7-518D-4D5D-AE93-5BEF2A35C786}" destId="{EE4D28EB-E270-48E8-885C-C9070A08AB04}" srcOrd="0" destOrd="0" presId="urn:microsoft.com/office/officeart/2011/layout/HexagonRadial"/>
    <dgm:cxn modelId="{CFB43F06-E345-4B0A-8635-0E5073A08540}" type="presParOf" srcId="{2DB5E1CE-531A-4317-A336-30501F8DBEBF}" destId="{C2585F01-C8F1-4363-B970-E3BFB54E4214}" srcOrd="10" destOrd="0" presId="urn:microsoft.com/office/officeart/2011/layout/HexagonRadial"/>
    <dgm:cxn modelId="{79836D08-D60D-4C5E-BAC9-EB4530C273AC}" type="presParOf" srcId="{2DB5E1CE-531A-4317-A336-30501F8DBEBF}" destId="{02A74157-645B-495F-B7D0-E19982B7FEB9}" srcOrd="11" destOrd="0" presId="urn:microsoft.com/office/officeart/2011/layout/HexagonRadial"/>
    <dgm:cxn modelId="{89BD9A57-1933-48A1-A79C-3C14853727CB}" type="presParOf" srcId="{02A74157-645B-495F-B7D0-E19982B7FEB9}" destId="{2FA9B826-ADD2-4D2E-82DC-B2E333D5C184}" srcOrd="0" destOrd="0" presId="urn:microsoft.com/office/officeart/2011/layout/HexagonRadial"/>
    <dgm:cxn modelId="{E87184D7-2CE3-4E1C-9116-2EC2C502A178}" type="presParOf" srcId="{2DB5E1CE-531A-4317-A336-30501F8DBEBF}" destId="{C3F5CCCC-BA03-4915-83BF-32E505536B6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F0832-41D8-45AD-A003-3E07993E2EB2}">
      <dsp:nvSpPr>
        <dsp:cNvPr id="0" name=""/>
        <dsp:cNvSpPr/>
      </dsp:nvSpPr>
      <dsp:spPr>
        <a:xfrm>
          <a:off x="2659762" y="1672544"/>
          <a:ext cx="2125876" cy="183896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2"/>
              </a:solidFill>
            </a:rPr>
            <a:t>優勢升學管道</a:t>
          </a:r>
          <a:endParaRPr lang="zh-TW" altLang="en-US" sz="2800" b="1" kern="1200" dirty="0">
            <a:solidFill>
              <a:schemeClr val="tx2"/>
            </a:solidFill>
          </a:endParaRPr>
        </a:p>
      </dsp:txBody>
      <dsp:txXfrm>
        <a:off x="3012049" y="1977287"/>
        <a:ext cx="1421302" cy="1229483"/>
      </dsp:txXfrm>
    </dsp:sp>
    <dsp:sp modelId="{D424A292-7A2C-44D0-A922-34230F85FD68}">
      <dsp:nvSpPr>
        <dsp:cNvPr id="0" name=""/>
        <dsp:cNvSpPr/>
      </dsp:nvSpPr>
      <dsp:spPr>
        <a:xfrm>
          <a:off x="3990969" y="792721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A66EB-532F-48C3-ACF3-A40E59DEFA86}">
      <dsp:nvSpPr>
        <dsp:cNvPr id="0" name=""/>
        <dsp:cNvSpPr/>
      </dsp:nvSpPr>
      <dsp:spPr>
        <a:xfrm>
          <a:off x="2855586" y="0"/>
          <a:ext cx="1742140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技優生甄審入學</a:t>
          </a:r>
          <a:endParaRPr lang="zh-TW" altLang="en-US" sz="2100" kern="1200" dirty="0"/>
        </a:p>
      </dsp:txBody>
      <dsp:txXfrm>
        <a:off x="3144296" y="249768"/>
        <a:ext cx="1164720" cy="1007620"/>
      </dsp:txXfrm>
    </dsp:sp>
    <dsp:sp modelId="{3230BA43-65F6-4A40-9FD0-8A386057F055}">
      <dsp:nvSpPr>
        <dsp:cNvPr id="0" name=""/>
        <dsp:cNvSpPr/>
      </dsp:nvSpPr>
      <dsp:spPr>
        <a:xfrm>
          <a:off x="4927067" y="2084718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2CE7A-63FC-4434-A314-EC81BB4A0447}">
      <dsp:nvSpPr>
        <dsp:cNvPr id="0" name=""/>
        <dsp:cNvSpPr/>
      </dsp:nvSpPr>
      <dsp:spPr>
        <a:xfrm>
          <a:off x="4453331" y="927002"/>
          <a:ext cx="1742140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專業群科特招</a:t>
          </a:r>
          <a:endParaRPr lang="zh-TW" altLang="en-US" sz="2100" kern="1200" dirty="0"/>
        </a:p>
      </dsp:txBody>
      <dsp:txXfrm>
        <a:off x="4742041" y="1176770"/>
        <a:ext cx="1164720" cy="1007620"/>
      </dsp:txXfrm>
    </dsp:sp>
    <dsp:sp modelId="{A0A16E1F-E176-47A3-A75D-A31A870C4E51}">
      <dsp:nvSpPr>
        <dsp:cNvPr id="0" name=""/>
        <dsp:cNvSpPr/>
      </dsp:nvSpPr>
      <dsp:spPr>
        <a:xfrm>
          <a:off x="4276793" y="3543139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8C9B4-F373-43C9-AFB1-7001B81B1E3F}">
      <dsp:nvSpPr>
        <dsp:cNvPr id="0" name=""/>
        <dsp:cNvSpPr/>
      </dsp:nvSpPr>
      <dsp:spPr>
        <a:xfrm>
          <a:off x="4453331" y="2749380"/>
          <a:ext cx="1742140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產業特殊需求類科</a:t>
          </a:r>
          <a:endParaRPr lang="zh-TW" altLang="en-US" sz="2100" kern="1200" dirty="0"/>
        </a:p>
      </dsp:txBody>
      <dsp:txXfrm>
        <a:off x="4742041" y="2999148"/>
        <a:ext cx="1164720" cy="1007620"/>
      </dsp:txXfrm>
    </dsp:sp>
    <dsp:sp modelId="{EE4D28EB-E270-48E8-885C-C9070A08AB04}">
      <dsp:nvSpPr>
        <dsp:cNvPr id="0" name=""/>
        <dsp:cNvSpPr/>
      </dsp:nvSpPr>
      <dsp:spPr>
        <a:xfrm>
          <a:off x="2663718" y="3694528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4E3CA-51F9-42BD-BD02-BDDC24A92F98}">
      <dsp:nvSpPr>
        <dsp:cNvPr id="0" name=""/>
        <dsp:cNvSpPr/>
      </dsp:nvSpPr>
      <dsp:spPr>
        <a:xfrm>
          <a:off x="2855586" y="3677419"/>
          <a:ext cx="1742140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實用技能學程</a:t>
          </a:r>
          <a:endParaRPr lang="zh-TW" altLang="en-US" sz="2100" kern="1200" dirty="0"/>
        </a:p>
      </dsp:txBody>
      <dsp:txXfrm>
        <a:off x="3144296" y="3927187"/>
        <a:ext cx="1164720" cy="1007620"/>
      </dsp:txXfrm>
    </dsp:sp>
    <dsp:sp modelId="{2FA9B826-ADD2-4D2E-82DC-B2E333D5C184}">
      <dsp:nvSpPr>
        <dsp:cNvPr id="0" name=""/>
        <dsp:cNvSpPr/>
      </dsp:nvSpPr>
      <dsp:spPr>
        <a:xfrm>
          <a:off x="1712291" y="2403050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85F01-C8F1-4363-B970-E3BFB54E4214}">
      <dsp:nvSpPr>
        <dsp:cNvPr id="0" name=""/>
        <dsp:cNvSpPr/>
      </dsp:nvSpPr>
      <dsp:spPr>
        <a:xfrm>
          <a:off x="1250423" y="2750417"/>
          <a:ext cx="1742140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建教合作班</a:t>
          </a:r>
          <a:endParaRPr lang="zh-TW" altLang="en-US" sz="2100" kern="1200" dirty="0"/>
        </a:p>
      </dsp:txBody>
      <dsp:txXfrm>
        <a:off x="1539133" y="3000185"/>
        <a:ext cx="1164720" cy="1007620"/>
      </dsp:txXfrm>
    </dsp:sp>
    <dsp:sp modelId="{C3F5CCCC-BA03-4915-83BF-32E505536B6E}">
      <dsp:nvSpPr>
        <dsp:cNvPr id="0" name=""/>
        <dsp:cNvSpPr/>
      </dsp:nvSpPr>
      <dsp:spPr>
        <a:xfrm>
          <a:off x="1250423" y="924928"/>
          <a:ext cx="1742140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五專免試入學</a:t>
          </a:r>
          <a:endParaRPr lang="zh-TW" altLang="en-US" sz="2100" kern="1200" dirty="0"/>
        </a:p>
      </dsp:txBody>
      <dsp:txXfrm>
        <a:off x="1539133" y="1174696"/>
        <a:ext cx="1164720" cy="1007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C54CB-DEAD-4C45-8EAB-C9D484EF0274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15026-330C-432D-8B65-3978B27E3A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894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C8751C5-C2A7-40E4-8635-F3F45D21942C}" type="datetimeFigureOut">
              <a:rPr lang="zh-TW" altLang="en-US"/>
              <a:pPr>
                <a:defRPr/>
              </a:pPr>
              <a:t>2020/3/26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B22F2E-FBF3-45D0-B2F9-E2ECC9C717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444157C-B1D2-477A-B2D4-34903B16CDFE}" type="slidenum">
              <a:rPr kumimoji="1" lang="zh-TW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kumimoji="1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758825"/>
            <a:ext cx="5045075" cy="3783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98240" eaLnBrk="1" hangingPunct="1">
              <a:spcBef>
                <a:spcPct val="0"/>
              </a:spcBef>
            </a:pPr>
            <a:r>
              <a:rPr lang="zh-TW" altLang="en-US" smtClean="0"/>
              <a:t> 增加報名、放榜時間</a:t>
            </a:r>
          </a:p>
        </p:txBody>
      </p:sp>
      <p:sp>
        <p:nvSpPr>
          <p:cNvPr id="28676" name="投影片編號版面配置區 3"/>
          <p:cNvSpPr txBox="1">
            <a:spLocks noGrp="1"/>
          </p:cNvSpPr>
          <p:nvPr/>
        </p:nvSpPr>
        <p:spPr bwMode="auto">
          <a:xfrm>
            <a:off x="3933613" y="9585300"/>
            <a:ext cx="3013499" cy="50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61" tIns="50080" rIns="100161" bIns="5008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F5A26B-0C21-4B80-B59F-1369BE224D42}" type="slidenum">
              <a:rPr lang="zh-TW" altLang="en-US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zh-TW" altLang="en-US" sz="1300">
              <a:solidFill>
                <a:srgbClr val="000000"/>
              </a:solidFill>
            </a:endParaRPr>
          </a:p>
        </p:txBody>
      </p:sp>
      <p:sp>
        <p:nvSpPr>
          <p:cNvPr id="28677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BE1D90-E115-4BE0-8D1E-57BE6543C4EB}" type="slidenum">
              <a:rPr kumimoji="1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kumimoji="1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EC39D24-5B70-4672-A04B-BC1CE6CE28F9}" type="slidenum">
              <a:rPr kumimoji="1" lang="zh-TW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kumimoji="1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10" y="1752600"/>
            <a:ext cx="5143502" cy="1828800"/>
          </a:xfrm>
        </p:spPr>
        <p:txBody>
          <a:bodyPr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009100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>
            <a:grpSpLocks noChangeAspect="1"/>
          </p:cNvGrpSpPr>
          <p:nvPr/>
        </p:nvGrpSpPr>
        <p:grpSpPr>
          <a:xfrm rot="16200000" flipV="1">
            <a:off x="-425972" y="1653794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991875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991875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93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93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6799661" y="2048910"/>
            <a:ext cx="17145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5" name="日期版面配置區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E491EBC4-4564-4417-A0AC-EAEC5293543C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46" name="頁尾版面配置區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7" name="投影片編號版面配置區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BE471B36-139E-4950-ADF7-78A280F89845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20423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33799" y="3555540"/>
            <a:ext cx="288036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2AA00033-3258-4099-8D65-3880D96082DF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39ECAEF3-B859-4FA6-BA3D-6D81289AD86F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2123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/>
          <p:cNvGrpSpPr>
            <a:grpSpLocks/>
          </p:cNvGrpSpPr>
          <p:nvPr/>
        </p:nvGrpSpPr>
        <p:grpSpPr bwMode="auto">
          <a:xfrm>
            <a:off x="446088" y="781050"/>
            <a:ext cx="4826000" cy="5054600"/>
            <a:chOff x="5162444" y="781398"/>
            <a:chExt cx="6433398" cy="5053665"/>
          </a:xfrm>
        </p:grpSpPr>
        <p:sp>
          <p:nvSpPr>
            <p:cNvPr id="6" name="手繪多邊形 42"/>
            <p:cNvSpPr>
              <a:spLocks/>
            </p:cNvSpPr>
            <p:nvPr/>
          </p:nvSpPr>
          <p:spPr bwMode="auto">
            <a:xfrm rot="16200000" flipV="1">
              <a:off x="3342447" y="3274900"/>
              <a:ext cx="3828342" cy="19046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7" name="手繪多邊形 43"/>
            <p:cNvSpPr>
              <a:spLocks/>
            </p:cNvSpPr>
            <p:nvPr/>
          </p:nvSpPr>
          <p:spPr bwMode="auto">
            <a:xfrm rot="16200000" flipV="1">
              <a:off x="9564747" y="3299767"/>
              <a:ext cx="3837865" cy="16930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grpSp>
          <p:nvGrpSpPr>
            <p:cNvPr id="8" name="群組 9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手繪多邊形 41"/>
              <p:cNvSpPr>
                <a:spLocks/>
              </p:cNvSpPr>
              <p:nvPr/>
            </p:nvSpPr>
            <p:spPr bwMode="auto">
              <a:xfrm rot="16200000" flipV="1">
                <a:off x="9392238" y="4188307"/>
                <a:ext cx="15872" cy="3087178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srgbClr val="9A5315"/>
                  </a:solidFill>
                  <a:latin typeface="+mn-lt"/>
                </a:endParaRPr>
              </a:p>
            </p:txBody>
          </p:sp>
          <p:sp>
            <p:nvSpPr>
              <p:cNvPr id="18" name="手繪多邊形 44"/>
              <p:cNvSpPr>
                <a:spLocks/>
              </p:cNvSpPr>
              <p:nvPr/>
            </p:nvSpPr>
            <p:spPr bwMode="auto">
              <a:xfrm rot="16200000" flipV="1">
                <a:off x="9367717" y="-651959"/>
                <a:ext cx="12698" cy="303496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srgbClr val="9A5315"/>
                  </a:solidFill>
                  <a:latin typeface="+mn-lt"/>
                </a:endParaRPr>
              </a:p>
            </p:txBody>
          </p:sp>
        </p:grpSp>
        <p:sp>
          <p:nvSpPr>
            <p:cNvPr id="9" name="手繪多邊形 45"/>
            <p:cNvSpPr>
              <a:spLocks noEditPoints="1"/>
            </p:cNvSpPr>
            <p:nvPr/>
          </p:nvSpPr>
          <p:spPr bwMode="auto">
            <a:xfrm rot="16200000" flipV="1">
              <a:off x="5185984" y="5322663"/>
              <a:ext cx="477750" cy="524830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0" name="手繪多邊形 46"/>
            <p:cNvSpPr>
              <a:spLocks noEditPoints="1"/>
            </p:cNvSpPr>
            <p:nvPr/>
          </p:nvSpPr>
          <p:spPr bwMode="auto">
            <a:xfrm rot="16200000" flipV="1">
              <a:off x="5196566" y="5324250"/>
              <a:ext cx="477749" cy="512132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1" name="手繪多邊形 47"/>
            <p:cNvSpPr>
              <a:spLocks noEditPoints="1"/>
            </p:cNvSpPr>
            <p:nvPr/>
          </p:nvSpPr>
          <p:spPr bwMode="auto">
            <a:xfrm rot="16200000" flipV="1">
              <a:off x="11077358" y="5320811"/>
              <a:ext cx="507906" cy="520597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2" name="手繪多邊形 48"/>
            <p:cNvSpPr>
              <a:spLocks noEditPoints="1"/>
            </p:cNvSpPr>
            <p:nvPr/>
          </p:nvSpPr>
          <p:spPr bwMode="auto">
            <a:xfrm rot="16200000" flipV="1">
              <a:off x="11092436" y="5320547"/>
              <a:ext cx="471401" cy="535412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3" name="手繪多邊形 49"/>
            <p:cNvSpPr>
              <a:spLocks noEditPoints="1"/>
            </p:cNvSpPr>
            <p:nvPr/>
          </p:nvSpPr>
          <p:spPr bwMode="auto">
            <a:xfrm rot="16200000" flipV="1">
              <a:off x="11051697" y="772143"/>
              <a:ext cx="468226" cy="51848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4" name="手繪多邊形 50"/>
            <p:cNvSpPr>
              <a:spLocks noEditPoints="1"/>
            </p:cNvSpPr>
            <p:nvPr/>
          </p:nvSpPr>
          <p:spPr bwMode="auto">
            <a:xfrm rot="16200000" flipV="1">
              <a:off x="11044291" y="785899"/>
              <a:ext cx="468226" cy="4909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5" name="手繪多邊形 51"/>
            <p:cNvSpPr>
              <a:spLocks noEditPoints="1"/>
            </p:cNvSpPr>
            <p:nvPr/>
          </p:nvSpPr>
          <p:spPr bwMode="auto">
            <a:xfrm rot="16200000" flipV="1">
              <a:off x="5233070" y="721352"/>
              <a:ext cx="423785" cy="54387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6" name="手繪多邊形 52"/>
            <p:cNvSpPr>
              <a:spLocks noEditPoints="1"/>
            </p:cNvSpPr>
            <p:nvPr/>
          </p:nvSpPr>
          <p:spPr bwMode="auto">
            <a:xfrm rot="16200000" flipV="1">
              <a:off x="5242328" y="750186"/>
              <a:ext cx="428546" cy="49097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19668" y="3555538"/>
            <a:ext cx="288036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84F2AEB8-D412-45E5-A549-7FEA0D8BA9CA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2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2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CF56E25E-BC67-4CEB-AF3C-BC272AFEE541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40097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A3DD3FD4-DEBC-4B69-8751-968C4BC9B6FA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83FD1E98-F089-4986-A4B2-23D60CC9997B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81530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8" y="304800"/>
            <a:ext cx="6475253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5EA6BD1C-1C44-42CA-BABC-191749251884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EF82A722-78B0-4217-BBD5-117601075D1A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21461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AD78AD34-1A18-407B-BFE9-35142759BB25}" type="datetime1">
              <a:rPr lang="ja-JP" altLang="en-US" smtClean="0"/>
              <a:t>2020/3/26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971888D4-4ABB-4050-9FDB-E141D2E792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3833844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02386" y="1681163"/>
            <a:ext cx="3717036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b="1"/>
            </a:lvl1pPr>
            <a:lvl2pPr marL="0" indent="457200">
              <a:spcBef>
                <a:spcPts val="0"/>
              </a:spcBef>
              <a:buSzTx/>
              <a:buFontTx/>
              <a:buNone/>
              <a:defRPr b="1"/>
            </a:lvl2pPr>
            <a:lvl3pPr marL="0" indent="914400">
              <a:spcBef>
                <a:spcPts val="0"/>
              </a:spcBef>
              <a:buSzTx/>
              <a:buFontTx/>
              <a:buNone/>
              <a:defRPr b="1"/>
            </a:lvl3pPr>
            <a:lvl4pPr marL="0" indent="1371600">
              <a:spcBef>
                <a:spcPts val="0"/>
              </a:spcBef>
              <a:buSzTx/>
              <a:buFontTx/>
              <a:buNone/>
              <a:defRPr b="1"/>
            </a:lvl4pPr>
            <a:lvl5pPr marL="0" indent="1828800">
              <a:spcBef>
                <a:spcPts val="0"/>
              </a:spcBef>
              <a:buSzTx/>
              <a:buFontTx/>
              <a:buNone/>
              <a:defRPr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717036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Shape 5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369B2FA6-3261-43D5-92A6-9B605DF23AC0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6055767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r>
              <a:rPr dirty="0" err="1"/>
              <a:t>大標題文字</a:t>
            </a:r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798911" y="1825625"/>
            <a:ext cx="3715942" cy="4187953"/>
          </a:xfrm>
          <a:prstGeom prst="rect">
            <a:avLst/>
          </a:prstGeom>
        </p:spPr>
        <p:txBody>
          <a:bodyPr/>
          <a:lstStyle>
            <a:lvl1pPr>
              <a:defRPr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>
              <a:defRPr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>
              <a:defRPr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>
              <a:defRPr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>
              <a:defRPr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</a:lstStyle>
          <a:p>
            <a:r>
              <a:rPr dirty="0" err="1"/>
              <a:t>內文層級一</a:t>
            </a:r>
            <a:endParaRPr dirty="0"/>
          </a:p>
          <a:p>
            <a:pPr lvl="1"/>
            <a:r>
              <a:rPr dirty="0" err="1"/>
              <a:t>內文層級二</a:t>
            </a:r>
            <a:endParaRPr dirty="0"/>
          </a:p>
          <a:p>
            <a:pPr lvl="2"/>
            <a:r>
              <a:rPr dirty="0" err="1"/>
              <a:t>內文層級三</a:t>
            </a:r>
            <a:endParaRPr dirty="0"/>
          </a:p>
          <a:p>
            <a:pPr lvl="3"/>
            <a:r>
              <a:rPr dirty="0" err="1"/>
              <a:t>內文層級四</a:t>
            </a:r>
            <a:endParaRPr dirty="0"/>
          </a:p>
          <a:p>
            <a:pPr lvl="4"/>
            <a:r>
              <a:rPr dirty="0" err="1"/>
              <a:t>內文層級五</a:t>
            </a:r>
            <a:endParaRPr dirty="0"/>
          </a:p>
        </p:txBody>
      </p:sp>
      <p:sp>
        <p:nvSpPr>
          <p:cNvPr id="4" name="Shap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16693573-0B52-4692-88C1-82A2FB1D0764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02035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CBE37EB4-228E-4644-99B7-A29164CB367E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3EED29B5-F6F5-4BFC-BB21-76DBE235FADA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07171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062636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8" y="1825625"/>
            <a:ext cx="371356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A8F07D22-7ECA-4C19-8C58-0CAA93916314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F6F1F4C9-3A16-4D66-B547-320AF2B63DB2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36759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02386" y="2505092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92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062605-C413-4AB5-8610-302CD6FA2DEC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1B08DF53-1665-4949-81F6-1BAF7197EA24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4149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5EDC9570-77C4-4A99-9AFC-542443E8A473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ED783FCD-DCCD-4803-A71F-B6EC53A5B50A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5966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FF883E26-0B22-493A-9219-CD82DECA1F46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FA431F1B-6D94-4A22-BC0B-650B1CCF35C8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64862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430825" y="724636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713841" y="724636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23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40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5057183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日期版面配置區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0CBA22D-B8C9-4750-9356-696C74AF87B0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33" name="頁尾版面配置區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34" name="投影片編號版面配置區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95A0427F-1A1C-4FAD-BC89-BA69E8BEC674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8339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1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</p:grpSp>
      <p:grpSp>
        <p:nvGrpSpPr>
          <p:cNvPr id="21" name="群組 20"/>
          <p:cNvGrpSpPr>
            <a:grpSpLocks noChangeAspect="1"/>
          </p:cNvGrpSpPr>
          <p:nvPr/>
        </p:nvGrpSpPr>
        <p:grpSpPr>
          <a:xfrm rot="5400000">
            <a:off x="-317047" y="1550451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3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4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5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6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7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8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29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0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1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2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3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</p:grpSp>
      <p:grpSp>
        <p:nvGrpSpPr>
          <p:cNvPr id="34" name="群組 33"/>
          <p:cNvGrpSpPr>
            <a:grpSpLocks noChangeAspect="1"/>
          </p:cNvGrpSpPr>
          <p:nvPr/>
        </p:nvGrpSpPr>
        <p:grpSpPr>
          <a:xfrm rot="5400000">
            <a:off x="5338579" y="1550448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3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  <p:sp>
          <p:nvSpPr>
            <p:cNvPr id="4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9A5315"/>
                </a:solidFill>
                <a:latin typeface="+mn-lt"/>
              </a:endParaRPr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" name="日期版面配置區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9FDFD77B-D8E5-441C-BB21-452109D1652F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48" name="頁尾版面配置區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9" name="投影片編號版面配置區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8A6F87FC-32BC-4F1F-9076-CD4DD067BAD6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93508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按一下以編輯母片文字樣式</a:t>
            </a:r>
          </a:p>
          <a:p>
            <a:pPr lvl="1"/>
            <a:r>
              <a:rPr lang="zh-TW" altLang="zh-TW" smtClean="0"/>
              <a:t>第二層</a:t>
            </a:r>
          </a:p>
          <a:p>
            <a:pPr lvl="2"/>
            <a:r>
              <a:rPr lang="zh-TW" altLang="zh-TW" smtClean="0"/>
              <a:t>第三層</a:t>
            </a:r>
          </a:p>
          <a:p>
            <a:pPr lvl="3"/>
            <a:r>
              <a:rPr lang="zh-TW" altLang="zh-TW" smtClean="0"/>
              <a:t>第四層</a:t>
            </a:r>
          </a:p>
          <a:p>
            <a:pPr lvl="4"/>
            <a:r>
              <a:rPr lang="zh-TW" altLang="zh-TW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rgbClr val="9A5315"/>
                </a:solidFill>
                <a:latin typeface="Microsoft JhengHei UI"/>
              </a:defRPr>
            </a:lvl1pPr>
          </a:lstStyle>
          <a:p>
            <a:pPr>
              <a:defRPr/>
            </a:pPr>
            <a:fld id="{2C943A74-868C-4AC7-A47D-D41BAD92B022}" type="datetime1">
              <a:rPr lang="ja-JP" altLang="en-US" smtClean="0"/>
              <a:t>2020/3/26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rgbClr val="9A5315"/>
                </a:solidFill>
                <a:latin typeface="Microsoft JhengHei UI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solidFill>
                  <a:srgbClr val="9A5315"/>
                </a:solidFill>
              </a:defRPr>
            </a:lvl1pPr>
          </a:lstStyle>
          <a:p>
            <a:pPr>
              <a:defRPr/>
            </a:pPr>
            <a:fld id="{8EA7E0EE-6A18-4D86-8F0A-3BE5B309174C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sz="3600" kern="1200">
          <a:solidFill>
            <a:srgbClr val="4D290B"/>
          </a:solidFill>
          <a:latin typeface="+mj-lt"/>
          <a:ea typeface="+mj-ea"/>
          <a:cs typeface="Microsoft JhengHei U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Microsoft JhengHei UI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Microsoft JhengHei UI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lang="zh-TW" kern="1200">
          <a:solidFill>
            <a:schemeClr val="tx1"/>
          </a:solidFill>
          <a:latin typeface="+mn-lt"/>
          <a:ea typeface="+mn-ea"/>
          <a:cs typeface="Microsoft JhengHei UI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標題 1"/>
          <p:cNvSpPr>
            <a:spLocks noGrp="1"/>
          </p:cNvSpPr>
          <p:nvPr>
            <p:ph type="ctrTitle"/>
          </p:nvPr>
        </p:nvSpPr>
        <p:spPr>
          <a:xfrm>
            <a:off x="1116013" y="908050"/>
            <a:ext cx="7299325" cy="21685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altLang="en-US" sz="4400" dirty="0" smtClean="0"/>
              <a:t>新北市立樟樹國際實中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altLang="en-US" sz="4400" dirty="0" smtClean="0"/>
              <a:t>技藝教育課程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altLang="en-US" sz="4400" dirty="0" smtClean="0"/>
              <a:t>暨升學進路宣導說明會</a:t>
            </a:r>
          </a:p>
        </p:txBody>
      </p:sp>
      <p:sp>
        <p:nvSpPr>
          <p:cNvPr id="20484" name="副標題 2"/>
          <p:cNvSpPr txBox="1">
            <a:spLocks/>
          </p:cNvSpPr>
          <p:nvPr/>
        </p:nvSpPr>
        <p:spPr bwMode="auto">
          <a:xfrm>
            <a:off x="5292725" y="3573463"/>
            <a:ext cx="23749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39775" indent="-282575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輔導處</a:t>
            </a:r>
          </a:p>
        </p:txBody>
      </p:sp>
      <p:sp>
        <p:nvSpPr>
          <p:cNvPr id="20485" name="文字方塊 5"/>
          <p:cNvSpPr txBox="1">
            <a:spLocks noChangeArrowheads="1"/>
          </p:cNvSpPr>
          <p:nvPr/>
        </p:nvSpPr>
        <p:spPr bwMode="auto">
          <a:xfrm>
            <a:off x="6300788" y="4437063"/>
            <a:ext cx="215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dirty="0" smtClean="0"/>
              <a:t>109.03.27</a:t>
            </a:r>
            <a:endParaRPr kumimoji="0"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文字方塊 2"/>
          <p:cNvSpPr txBox="1">
            <a:spLocks noChangeArrowheads="1"/>
          </p:cNvSpPr>
          <p:nvPr/>
        </p:nvSpPr>
        <p:spPr bwMode="auto">
          <a:xfrm>
            <a:off x="323850" y="1427163"/>
            <a:ext cx="8569325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 eaLnBrk="0" hangingPunct="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 eaLnBrk="0" hangingPunct="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 eaLnBrk="0" hangingPunct="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zh-TW" altLang="en-US" sz="3200" dirty="0" smtClean="0">
                <a:solidFill>
                  <a:schemeClr val="tx2"/>
                </a:solidFill>
                <a:latin typeface="+mn-ea"/>
                <a:ea typeface="+mn-ea"/>
              </a:rPr>
              <a:t>錄取標準</a:t>
            </a:r>
            <a:endParaRPr lang="en-US" altLang="zh-TW" sz="32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1200150" lvl="1" indent="-457200">
              <a:spcBef>
                <a:spcPts val="600"/>
              </a:spcBef>
              <a:defRPr/>
            </a:pPr>
            <a:r>
              <a:rPr lang="zh-TW" altLang="en-US" sz="2800" b="1" u="sng" dirty="0" smtClean="0">
                <a:solidFill>
                  <a:schemeClr val="tx2"/>
                </a:solidFill>
                <a:latin typeface="+mn-ea"/>
                <a:ea typeface="+mn-ea"/>
              </a:rPr>
              <a:t>不採計</a:t>
            </a:r>
            <a:r>
              <a:rPr lang="zh-TW" altLang="en-US" sz="2800" dirty="0" smtClean="0">
                <a:solidFill>
                  <a:schemeClr val="tx2"/>
                </a:solidFill>
                <a:latin typeface="+mn-ea"/>
                <a:ea typeface="+mn-ea"/>
              </a:rPr>
              <a:t>國中教育會考成績</a:t>
            </a:r>
            <a:endParaRPr lang="en-US" altLang="zh-TW" sz="28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1200150" lvl="1" indent="-457200">
              <a:spcBef>
                <a:spcPts val="600"/>
              </a:spcBef>
              <a:defRPr/>
            </a:pPr>
            <a:r>
              <a:rPr lang="zh-TW" altLang="en-US" sz="2800" dirty="0" smtClean="0">
                <a:solidFill>
                  <a:schemeClr val="tx2"/>
                </a:solidFill>
                <a:latin typeface="+mn-ea"/>
                <a:ea typeface="+mn-ea"/>
              </a:rPr>
              <a:t>術科為主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</a:rPr>
              <a:t>(70%)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：考試範圍與國中九年一貫課程聯結</a:t>
            </a:r>
            <a:endParaRPr lang="en-US" altLang="zh-TW" sz="28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1200150" lvl="1" indent="-457200">
              <a:spcBef>
                <a:spcPts val="600"/>
              </a:spcBef>
              <a:defRPr/>
            </a:pP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書面審查為輔 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</a:rPr>
              <a:t>(30%)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：書審成績含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相關群科技藝競賽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</a:rPr>
              <a:t>(15%)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、其他競賽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</a:rPr>
              <a:t>(10%)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、生涯發展規劃書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</a:rPr>
              <a:t>(5%)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。另有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外加之特別加分條件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</a:rPr>
              <a:t>(5%)</a:t>
            </a:r>
          </a:p>
          <a:p>
            <a:pPr marL="1200150" lvl="1" indent="-457200">
              <a:spcBef>
                <a:spcPts val="600"/>
              </a:spcBef>
              <a:defRPr/>
            </a:pP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如遇同分時，以術科成績為第一比序、書審成績為第二比序</a:t>
            </a:r>
          </a:p>
          <a:p>
            <a:pPr marL="1200150" lvl="1" indent="-457200">
              <a:spcBef>
                <a:spcPts val="600"/>
              </a:spcBef>
              <a:defRPr/>
            </a:pP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各校名額請參考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附件 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以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</a:rPr>
              <a:t>109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學年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度為例</a:t>
            </a:r>
            <a:r>
              <a:rPr lang="en-US" altLang="zh-TW" sz="2800" dirty="0" smtClean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endParaRPr lang="en-US" altLang="zh-TW" sz="2400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7652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6169025"/>
            <a:ext cx="6556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標題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848600" cy="1223962"/>
          </a:xfrm>
        </p:spPr>
        <p:txBody>
          <a:bodyPr/>
          <a:lstStyle/>
          <a:p>
            <a:r>
              <a:rPr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優勢升學管道介紹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專業群科特色招生甄選入學</a:t>
            </a:r>
            <a:endParaRPr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24863" cy="758825"/>
          </a:xfrm>
        </p:spPr>
        <p:txBody>
          <a:bodyPr/>
          <a:lstStyle/>
          <a:p>
            <a:r>
              <a:rPr altLang="en-US" sz="3200" b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優勢升學管道介紹</a:t>
            </a:r>
            <a:r>
              <a:rPr lang="en-US" altLang="zh-TW" sz="3200" b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altLang="en-US" sz="3200" b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五專免試入學超額比序</a:t>
            </a:r>
          </a:p>
        </p:txBody>
      </p:sp>
      <p:grpSp>
        <p:nvGrpSpPr>
          <p:cNvPr id="7" name="群組 36"/>
          <p:cNvGrpSpPr>
            <a:grpSpLocks/>
          </p:cNvGrpSpPr>
          <p:nvPr/>
        </p:nvGrpSpPr>
        <p:grpSpPr bwMode="auto">
          <a:xfrm>
            <a:off x="-255588" y="1192213"/>
            <a:ext cx="9302751" cy="4257675"/>
            <a:chOff x="-8352" y="1137916"/>
            <a:chExt cx="9303766" cy="4258318"/>
          </a:xfrm>
        </p:grpSpPr>
        <p:sp>
          <p:nvSpPr>
            <p:cNvPr id="8" name="箭號: 五邊形 19">
              <a:extLst/>
            </p:cNvPr>
            <p:cNvSpPr/>
            <p:nvPr/>
          </p:nvSpPr>
          <p:spPr>
            <a:xfrm>
              <a:off x="1622189" y="3948215"/>
              <a:ext cx="1376513" cy="1435317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4138"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400" b="1" dirty="0">
                <a:solidFill>
                  <a:prstClr val="white"/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9" name="群組 35"/>
            <p:cNvGrpSpPr>
              <a:grpSpLocks/>
            </p:cNvGrpSpPr>
            <p:nvPr/>
          </p:nvGrpSpPr>
          <p:grpSpPr bwMode="auto">
            <a:xfrm>
              <a:off x="-8352" y="1137916"/>
              <a:ext cx="9303766" cy="4258318"/>
              <a:chOff x="-8352" y="1137916"/>
              <a:chExt cx="9303766" cy="4258318"/>
            </a:xfrm>
          </p:grpSpPr>
          <p:grpSp>
            <p:nvGrpSpPr>
              <p:cNvPr id="10" name="群組 28"/>
              <p:cNvGrpSpPr>
                <a:grpSpLocks/>
              </p:cNvGrpSpPr>
              <p:nvPr/>
            </p:nvGrpSpPr>
            <p:grpSpPr bwMode="auto">
              <a:xfrm>
                <a:off x="2472012" y="1355498"/>
                <a:ext cx="1308100" cy="1379684"/>
                <a:chOff x="2327275" y="1552575"/>
                <a:chExt cx="1308100" cy="1379684"/>
              </a:xfrm>
            </p:grpSpPr>
            <p:sp>
              <p:nvSpPr>
                <p:cNvPr id="39" name="箭號: 五邊形 9">
                  <a:extLst/>
                </p:cNvPr>
                <p:cNvSpPr/>
                <p:nvPr/>
              </p:nvSpPr>
              <p:spPr>
                <a:xfrm>
                  <a:off x="2326858" y="1552513"/>
                  <a:ext cx="1308243" cy="1247963"/>
                </a:xfrm>
                <a:prstGeom prst="homePlat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rgbClr val="FF000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eaLnBrk="1" fontAlgn="auto" hangingPunct="1">
                    <a:lnSpc>
                      <a:spcPts val="63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600" b="1" dirty="0">
                    <a:solidFill>
                      <a:prstClr val="black"/>
                    </a:solidFill>
                    <a:latin typeface="Book Antiqua" panose="02040602050305030304" pitchFamily="18" charset="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40" name="文字方塊 39"/>
                <p:cNvSpPr txBox="1"/>
                <p:nvPr/>
              </p:nvSpPr>
              <p:spPr>
                <a:xfrm>
                  <a:off x="2398133" y="1578042"/>
                  <a:ext cx="1129937" cy="135421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b="1" dirty="0">
                      <a:solidFill>
                        <a:srgbClr val="C00000"/>
                      </a:solidFill>
                      <a:effectLst>
                        <a:glow rad="127000">
                          <a:prstClr val="white"/>
                        </a:glow>
                      </a:effectLst>
                      <a:latin typeface="Book Antiqua" panose="02040602050305030304" pitchFamily="18" charset="0"/>
                      <a:ea typeface="標楷體" panose="03000509000000000000" pitchFamily="65" charset="-120"/>
                    </a:rPr>
                    <a:t>2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b="1" dirty="0">
                      <a:solidFill>
                        <a:srgbClr val="C00000"/>
                      </a:solidFill>
                      <a:effectLst>
                        <a:glow rad="127000">
                          <a:prstClr val="white"/>
                        </a:glow>
                      </a:effectLst>
                      <a:latin typeface="Book Antiqua" panose="02040602050305030304" pitchFamily="18" charset="0"/>
                      <a:ea typeface="標楷體" panose="03000509000000000000" pitchFamily="65" charset="-120"/>
                    </a:rPr>
                    <a:t>技藝優良</a:t>
                  </a:r>
                  <a:endParaRPr kumimoji="0" lang="en-US" altLang="zh-TW" b="1" dirty="0">
                    <a:solidFill>
                      <a:srgbClr val="C00000"/>
                    </a:solidFill>
                    <a:effectLst>
                      <a:glow rad="127000">
                        <a:prstClr val="white"/>
                      </a:glow>
                    </a:effectLst>
                    <a:latin typeface="Book Antiqua" panose="02040602050305030304" pitchFamily="18" charset="0"/>
                    <a:ea typeface="標楷體" panose="03000509000000000000" pitchFamily="65" charset="-120"/>
                  </a:endParaRPr>
                </a:p>
                <a:p>
                  <a:pPr indent="84138"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400" b="1" dirty="0">
                      <a:solidFill>
                        <a:prstClr val="black"/>
                      </a:solidFill>
                      <a:latin typeface="Book Antiqua" panose="02040602050305030304" pitchFamily="18" charset="0"/>
                      <a:ea typeface="標楷體" panose="03000509000000000000" pitchFamily="65" charset="-120"/>
                    </a:rPr>
                    <a:t>3</a:t>
                  </a:r>
                  <a:r>
                    <a:rPr kumimoji="0" lang="zh-TW" altLang="en-US" sz="1400" b="1" dirty="0">
                      <a:solidFill>
                        <a:prstClr val="black"/>
                      </a:solidFill>
                      <a:latin typeface="Book Antiqua" panose="02040602050305030304" pitchFamily="18" charset="0"/>
                      <a:ea typeface="標楷體" panose="03000509000000000000" pitchFamily="65" charset="-120"/>
                    </a:rPr>
                    <a:t>、</a:t>
                  </a:r>
                  <a:r>
                    <a:rPr kumimoji="0" lang="en-US" altLang="zh-TW" sz="1400" b="1" dirty="0">
                      <a:solidFill>
                        <a:prstClr val="black"/>
                      </a:solidFill>
                      <a:latin typeface="Book Antiqua" panose="02040602050305030304" pitchFamily="18" charset="0"/>
                      <a:ea typeface="標楷體" panose="03000509000000000000" pitchFamily="65" charset="-120"/>
                    </a:rPr>
                    <a:t>2.5</a:t>
                  </a:r>
                  <a:r>
                    <a:rPr kumimoji="0" lang="zh-TW" altLang="en-US" sz="1400" b="1" dirty="0">
                      <a:solidFill>
                        <a:prstClr val="black"/>
                      </a:solidFill>
                      <a:latin typeface="Book Antiqua" panose="02040602050305030304" pitchFamily="18" charset="0"/>
                      <a:ea typeface="標楷體" panose="03000509000000000000" pitchFamily="65" charset="-120"/>
                    </a:rPr>
                    <a:t>、</a:t>
                  </a:r>
                  <a:endParaRPr kumimoji="0" lang="en-US" altLang="zh-TW" sz="1400" b="1" dirty="0">
                    <a:solidFill>
                      <a:prstClr val="black"/>
                    </a:solidFill>
                    <a:latin typeface="Book Antiqua" panose="02040602050305030304" pitchFamily="18" charset="0"/>
                    <a:ea typeface="標楷體" panose="03000509000000000000" pitchFamily="65" charset="-120"/>
                  </a:endParaRPr>
                </a:p>
                <a:p>
                  <a:pPr indent="84138"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400" b="1" dirty="0">
                      <a:solidFill>
                        <a:prstClr val="black"/>
                      </a:solidFill>
                      <a:latin typeface="Book Antiqua" panose="02040602050305030304" pitchFamily="18" charset="0"/>
                      <a:ea typeface="標楷體" panose="03000509000000000000" pitchFamily="65" charset="-120"/>
                    </a:rPr>
                    <a:t>1.5</a:t>
                  </a:r>
                  <a:r>
                    <a:rPr kumimoji="0" lang="zh-TW" altLang="en-US" sz="1400" b="1" dirty="0">
                      <a:solidFill>
                        <a:prstClr val="black"/>
                      </a:solidFill>
                      <a:latin typeface="Book Antiqua" panose="02040602050305030304" pitchFamily="18" charset="0"/>
                      <a:ea typeface="標楷體" panose="03000509000000000000" pitchFamily="65" charset="-120"/>
                    </a:rPr>
                    <a:t>、</a:t>
                  </a:r>
                  <a:r>
                    <a:rPr kumimoji="0" lang="en-US" altLang="zh-TW" sz="1400" b="1" dirty="0">
                      <a:solidFill>
                        <a:prstClr val="black"/>
                      </a:solidFill>
                      <a:latin typeface="Book Antiqua" panose="02040602050305030304" pitchFamily="18" charset="0"/>
                      <a:ea typeface="標楷體" panose="03000509000000000000" pitchFamily="65" charset="-120"/>
                    </a:rPr>
                    <a:t>1</a:t>
                  </a:r>
                  <a:r>
                    <a:rPr kumimoji="0" lang="zh-TW" altLang="en-US" sz="1400" b="1" dirty="0">
                      <a:solidFill>
                        <a:prstClr val="black"/>
                      </a:solidFill>
                      <a:latin typeface="Book Antiqua" panose="02040602050305030304" pitchFamily="18" charset="0"/>
                      <a:ea typeface="標楷體" panose="03000509000000000000" pitchFamily="65" charset="-120"/>
                    </a:rPr>
                    <a:t>、</a:t>
                  </a:r>
                  <a:r>
                    <a:rPr kumimoji="0" lang="en-US" altLang="zh-TW" sz="1400" b="1" dirty="0">
                      <a:solidFill>
                        <a:prstClr val="black"/>
                      </a:solidFill>
                      <a:latin typeface="Book Antiqua" panose="02040602050305030304" pitchFamily="18" charset="0"/>
                      <a:ea typeface="標楷體" panose="03000509000000000000" pitchFamily="65" charset="-120"/>
                    </a:rPr>
                    <a:t>0</a:t>
                  </a:r>
                  <a:endParaRPr kumimoji="0" lang="zh-TW" altLang="en-US" sz="1400" b="1" dirty="0">
                    <a:solidFill>
                      <a:prstClr val="black"/>
                    </a:solidFill>
                    <a:latin typeface="Book Antiqua" panose="02040602050305030304" pitchFamily="18" charset="0"/>
                    <a:ea typeface="標楷體" panose="03000509000000000000" pitchFamily="65" charset="-120"/>
                  </a:endParaRP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dirty="0">
                    <a:solidFill>
                      <a:prstClr val="black"/>
                    </a:solidFill>
                    <a:latin typeface="Calibri"/>
                    <a:ea typeface="新細明體"/>
                  </a:endParaRPr>
                </a:p>
              </p:txBody>
            </p:sp>
          </p:grpSp>
          <p:grpSp>
            <p:nvGrpSpPr>
              <p:cNvPr id="11" name="群組 34"/>
              <p:cNvGrpSpPr>
                <a:grpSpLocks/>
              </p:cNvGrpSpPr>
              <p:nvPr/>
            </p:nvGrpSpPr>
            <p:grpSpPr bwMode="auto">
              <a:xfrm>
                <a:off x="-8352" y="1137916"/>
                <a:ext cx="9303766" cy="4258318"/>
                <a:chOff x="-8352" y="1137916"/>
                <a:chExt cx="9303766" cy="4258318"/>
              </a:xfrm>
            </p:grpSpPr>
            <p:sp>
              <p:nvSpPr>
                <p:cNvPr id="12" name="箭號: 五邊形 12">
                  <a:extLst/>
                </p:cNvPr>
                <p:cNvSpPr/>
                <p:nvPr/>
              </p:nvSpPr>
              <p:spPr>
                <a:xfrm>
                  <a:off x="7999873" y="1750784"/>
                  <a:ext cx="1295541" cy="1227322"/>
                </a:xfrm>
                <a:prstGeom prst="homePlate">
                  <a:avLst/>
                </a:prstGeom>
                <a:solidFill>
                  <a:srgbClr val="EEB500"/>
                </a:solidFill>
                <a:ln w="28575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400" b="1" dirty="0">
                    <a:solidFill>
                      <a:prstClr val="black"/>
                    </a:solidFill>
                    <a:latin typeface="Book Antiqua" panose="02040602050305030304" pitchFamily="18" charset="0"/>
                    <a:ea typeface="標楷體" panose="03000509000000000000" pitchFamily="65" charset="-120"/>
                  </a:endParaRPr>
                </a:p>
              </p:txBody>
            </p:sp>
            <p:grpSp>
              <p:nvGrpSpPr>
                <p:cNvPr id="13" name="群組 33"/>
                <p:cNvGrpSpPr>
                  <a:grpSpLocks/>
                </p:cNvGrpSpPr>
                <p:nvPr/>
              </p:nvGrpSpPr>
              <p:grpSpPr bwMode="auto">
                <a:xfrm>
                  <a:off x="-8352" y="1137916"/>
                  <a:ext cx="9257258" cy="4258318"/>
                  <a:chOff x="-164076" y="1579336"/>
                  <a:chExt cx="9257258" cy="4258318"/>
                </a:xfrm>
              </p:grpSpPr>
              <p:sp>
                <p:nvSpPr>
                  <p:cNvPr id="14" name="箭號: 五邊形 14">
                    <a:extLst/>
                  </p:cNvPr>
                  <p:cNvSpPr/>
                  <p:nvPr/>
                </p:nvSpPr>
                <p:spPr>
                  <a:xfrm>
                    <a:off x="7614058" y="4112971"/>
                    <a:ext cx="1479124" cy="1435100"/>
                  </a:xfrm>
                  <a:prstGeom prst="homePlat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28575">
                    <a:solidFill>
                      <a:srgbClr val="0000FF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algn="ctr" eaLnBrk="1" fontAlgn="auto" hangingPunct="1">
                      <a:lnSpc>
                        <a:spcPts val="4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14</a:t>
                    </a:r>
                    <a:r>
                      <a:rPr kumimoji="0" lang="zh-TW" altLang="en-US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寫作</a:t>
                    </a:r>
                    <a:endParaRPr kumimoji="0" lang="en-US" altLang="zh-TW" sz="2400" b="1" dirty="0">
                      <a:solidFill>
                        <a:srgbClr val="C00000"/>
                      </a:solidFill>
                      <a:effectLst>
                        <a:glow rad="63500">
                          <a:prstClr val="white">
                            <a:alpha val="40000"/>
                          </a:prstClr>
                        </a:glow>
                      </a:effectLst>
                      <a:latin typeface="Book Antiqua" panose="02040602050305030304" pitchFamily="18" charset="0"/>
                      <a:ea typeface="標楷體" panose="03000509000000000000" pitchFamily="65" charset="-120"/>
                    </a:endParaRP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zh-TW" altLang="en-US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測驗</a:t>
                    </a:r>
                    <a:endParaRPr kumimoji="0" lang="en-US" altLang="zh-TW" sz="2400" b="1" dirty="0">
                      <a:solidFill>
                        <a:srgbClr val="C00000"/>
                      </a:solidFill>
                      <a:effectLst>
                        <a:glow rad="63500">
                          <a:prstClr val="white">
                            <a:alpha val="40000"/>
                          </a:prstClr>
                        </a:glow>
                      </a:effectLst>
                      <a:latin typeface="Book Antiqua" panose="02040602050305030304" pitchFamily="18" charset="0"/>
                      <a:ea typeface="標楷體" panose="03000509000000000000" pitchFamily="65" charset="-120"/>
                    </a:endParaRPr>
                  </a:p>
                  <a:p>
                    <a:pPr indent="84138"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6&gt;5&gt;4&gt;</a:t>
                    </a:r>
                  </a:p>
                  <a:p>
                    <a:pPr indent="84138"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3&gt;2&gt;1&gt;</a:t>
                    </a:r>
                    <a:r>
                      <a:rPr kumimoji="0" lang="zh-TW" altLang="en-US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缺考</a:t>
                    </a:r>
                    <a:endParaRPr kumimoji="0" lang="zh-TW" altLang="en-US" b="1" dirty="0">
                      <a:solidFill>
                        <a:prstClr val="black"/>
                      </a:solidFill>
                      <a:latin typeface="Book Antiqua" panose="02040602050305030304" pitchFamily="18" charset="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15" name="箭號: 五邊形 15">
                    <a:extLst/>
                  </p:cNvPr>
                  <p:cNvSpPr/>
                  <p:nvPr/>
                </p:nvSpPr>
                <p:spPr>
                  <a:xfrm>
                    <a:off x="6326393" y="4305446"/>
                    <a:ext cx="1517897" cy="1435100"/>
                  </a:xfrm>
                  <a:prstGeom prst="homePlate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28575">
                    <a:solidFill>
                      <a:srgbClr val="0000FF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algn="ctr" eaLnBrk="1" fontAlgn="auto" hangingPunct="1">
                      <a:lnSpc>
                        <a:spcPts val="55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13</a:t>
                    </a:r>
                    <a:r>
                      <a:rPr kumimoji="0" lang="zh-TW" altLang="en-US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社會</a:t>
                    </a:r>
                    <a:endParaRPr kumimoji="0" lang="en-US" altLang="zh-TW" sz="2400" b="1" dirty="0">
                      <a:solidFill>
                        <a:srgbClr val="C00000"/>
                      </a:solidFill>
                      <a:effectLst>
                        <a:glow rad="63500">
                          <a:prstClr val="white">
                            <a:alpha val="40000"/>
                          </a:prstClr>
                        </a:glow>
                      </a:effectLst>
                      <a:latin typeface="Book Antiqua" panose="02040602050305030304" pitchFamily="18" charset="0"/>
                      <a:ea typeface="標楷體" panose="03000509000000000000" pitchFamily="65" charset="-120"/>
                    </a:endParaRP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pt-BR" altLang="zh-TW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A++&gt; A+&gt; A&gt; B++&gt; B+&gt; B&gt; C&gt;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zh-TW" altLang="pt-BR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缺考</a:t>
                    </a:r>
                    <a:endParaRPr kumimoji="0" lang="zh-TW" altLang="en-US" b="1" dirty="0">
                      <a:solidFill>
                        <a:prstClr val="white"/>
                      </a:solidFill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16" name="箭號: 五邊形 16">
                    <a:extLst/>
                  </p:cNvPr>
                  <p:cNvSpPr/>
                  <p:nvPr/>
                </p:nvSpPr>
                <p:spPr>
                  <a:xfrm>
                    <a:off x="5099462" y="3702939"/>
                    <a:ext cx="1393032" cy="1435100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28575">
                    <a:solidFill>
                      <a:srgbClr val="0000FF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1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12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zh-TW" altLang="en-US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自然</a:t>
                    </a:r>
                    <a:endParaRPr kumimoji="0" lang="en-US" altLang="zh-TW" sz="2400" b="1" dirty="0">
                      <a:solidFill>
                        <a:srgbClr val="C00000"/>
                      </a:solidFill>
                      <a:effectLst>
                        <a:glow rad="63500">
                          <a:prstClr val="white">
                            <a:alpha val="40000"/>
                          </a:prstClr>
                        </a:glow>
                      </a:effectLst>
                      <a:latin typeface="Book Antiqua" panose="02040602050305030304" pitchFamily="18" charset="0"/>
                      <a:ea typeface="標楷體" panose="03000509000000000000" pitchFamily="65" charset="-120"/>
                    </a:endParaRP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pt-BR" altLang="zh-TW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A++&gt; A+&gt; A&gt; B++&gt; B+&gt; B&gt; C&gt;</a:t>
                    </a:r>
                    <a:r>
                      <a:rPr kumimoji="0" lang="zh-TW" altLang="pt-BR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缺考</a:t>
                    </a:r>
                    <a:endParaRPr kumimoji="0" lang="zh-TW" altLang="en-US" b="1" dirty="0">
                      <a:solidFill>
                        <a:prstClr val="white"/>
                      </a:solidFill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17" name="箭號: 五邊形 17">
                    <a:extLst/>
                  </p:cNvPr>
                  <p:cNvSpPr/>
                  <p:nvPr/>
                </p:nvSpPr>
                <p:spPr>
                  <a:xfrm>
                    <a:off x="3882555" y="4305446"/>
                    <a:ext cx="1393031" cy="1435100"/>
                  </a:xfrm>
                  <a:prstGeom prst="homePlat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28575">
                    <a:solidFill>
                      <a:srgbClr val="0000FF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1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11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zh-TW" altLang="en-US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英語</a:t>
                    </a:r>
                    <a:endParaRPr kumimoji="0" lang="en-US" altLang="zh-TW" sz="2400" b="1" dirty="0">
                      <a:solidFill>
                        <a:srgbClr val="C00000"/>
                      </a:solidFill>
                      <a:effectLst>
                        <a:glow rad="63500">
                          <a:prstClr val="white">
                            <a:alpha val="40000"/>
                          </a:prstClr>
                        </a:glow>
                      </a:effectLst>
                      <a:latin typeface="Book Antiqua" panose="02040602050305030304" pitchFamily="18" charset="0"/>
                      <a:ea typeface="標楷體" panose="03000509000000000000" pitchFamily="65" charset="-120"/>
                    </a:endParaRPr>
                  </a:p>
                  <a:p>
                    <a:pPr marL="84138"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pt-BR" altLang="zh-TW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A++&gt; A+&gt; A&gt; B++&gt; B+&gt; B&gt; C&gt;</a:t>
                    </a:r>
                    <a:r>
                      <a:rPr kumimoji="0" lang="zh-TW" altLang="pt-BR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缺考</a:t>
                    </a:r>
                    <a:endParaRPr kumimoji="0" lang="zh-TW" altLang="en-US" b="1" dirty="0">
                      <a:solidFill>
                        <a:prstClr val="white"/>
                      </a:solidFill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18" name="箭號: 五邊形 18">
                    <a:extLst/>
                  </p:cNvPr>
                  <p:cNvSpPr/>
                  <p:nvPr/>
                </p:nvSpPr>
                <p:spPr>
                  <a:xfrm>
                    <a:off x="2746194" y="3803332"/>
                    <a:ext cx="1376363" cy="1435100"/>
                  </a:xfrm>
                  <a:prstGeom prst="homePlat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accent6">
                        <a:lumMod val="50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10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zh-TW" altLang="en-US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數學</a:t>
                    </a:r>
                    <a:endParaRPr kumimoji="0" lang="en-US" altLang="zh-TW" sz="2400" b="1" dirty="0">
                      <a:solidFill>
                        <a:srgbClr val="C00000"/>
                      </a:solidFill>
                      <a:effectLst>
                        <a:glow rad="63500">
                          <a:prstClr val="white">
                            <a:alpha val="40000"/>
                          </a:prstClr>
                        </a:glow>
                      </a:effectLst>
                      <a:latin typeface="Book Antiqua" panose="02040602050305030304" pitchFamily="18" charset="0"/>
                      <a:ea typeface="標楷體" panose="03000509000000000000" pitchFamily="65" charset="-120"/>
                    </a:endParaRP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pt-BR" altLang="zh-TW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A++&gt; A+&gt; A&gt; B++&gt; B+&gt; B&gt; C&gt;</a:t>
                    </a:r>
                    <a:r>
                      <a:rPr kumimoji="0" lang="zh-TW" altLang="pt-BR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缺考</a:t>
                    </a:r>
                    <a:endParaRPr kumimoji="0" lang="zh-TW" altLang="en-US" sz="1200" b="1" dirty="0">
                      <a:solidFill>
                        <a:prstClr val="white"/>
                      </a:solidFill>
                      <a:latin typeface="Book Antiqua" panose="02040602050305030304" pitchFamily="18" charset="0"/>
                    </a:endParaRPr>
                  </a:p>
                </p:txBody>
              </p:sp>
              <p:sp>
                <p:nvSpPr>
                  <p:cNvPr id="19" name="箭號: 五邊形 20">
                    <a:extLst/>
                  </p:cNvPr>
                  <p:cNvSpPr/>
                  <p:nvPr/>
                </p:nvSpPr>
                <p:spPr>
                  <a:xfrm>
                    <a:off x="247587" y="3847316"/>
                    <a:ext cx="1447800" cy="1435100"/>
                  </a:xfrm>
                  <a:prstGeom prst="homePlat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8575">
                    <a:solidFill>
                      <a:schemeClr val="accent6">
                        <a:lumMod val="50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8</a:t>
                    </a:r>
                    <a:r>
                      <a:rPr kumimoji="0" lang="zh-TW" altLang="en-US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競賽</a:t>
                    </a:r>
                    <a:r>
                      <a:rPr kumimoji="0" lang="en-US" altLang="zh-TW" sz="30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/>
                    </a:r>
                    <a:br>
                      <a:rPr kumimoji="0" lang="en-US" altLang="zh-TW" sz="30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</a:br>
                    <a:r>
                      <a:rPr kumimoji="0" lang="en-US" altLang="zh-TW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7</a:t>
                    </a:r>
                    <a:r>
                      <a:rPr kumimoji="0" lang="zh-TW" altLang="en-US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、</a:t>
                    </a:r>
                    <a:r>
                      <a:rPr kumimoji="0" lang="en-US" altLang="zh-TW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6</a:t>
                    </a:r>
                    <a:r>
                      <a:rPr kumimoji="0" lang="zh-TW" altLang="en-US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、</a:t>
                    </a:r>
                    <a:r>
                      <a:rPr kumimoji="0" lang="en-US" altLang="zh-TW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5</a:t>
                    </a:r>
                    <a:r>
                      <a:rPr kumimoji="0" lang="zh-TW" altLang="en-US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、</a:t>
                    </a:r>
                    <a:r>
                      <a:rPr kumimoji="0" lang="en-US" altLang="zh-TW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4</a:t>
                    </a:r>
                    <a:r>
                      <a:rPr kumimoji="0" lang="zh-TW" altLang="en-US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、</a:t>
                    </a:r>
                    <a:r>
                      <a:rPr kumimoji="0" lang="en-US" altLang="zh-TW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3</a:t>
                    </a:r>
                    <a:r>
                      <a:rPr kumimoji="0" lang="zh-TW" altLang="en-US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、</a:t>
                    </a:r>
                    <a:r>
                      <a:rPr kumimoji="0" lang="en-US" altLang="zh-TW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2</a:t>
                    </a:r>
                    <a:r>
                      <a:rPr kumimoji="0" lang="zh-TW" altLang="en-US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、</a:t>
                    </a:r>
                    <a:r>
                      <a:rPr kumimoji="0" lang="en-US" altLang="zh-TW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1</a:t>
                    </a:r>
                    <a:r>
                      <a:rPr kumimoji="0" lang="zh-TW" altLang="en-US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、</a:t>
                    </a:r>
                    <a:r>
                      <a:rPr kumimoji="0" lang="en-US" altLang="zh-TW" sz="1200" b="1" dirty="0">
                        <a:solidFill>
                          <a:prstClr val="black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0</a:t>
                    </a:r>
                    <a:endParaRPr kumimoji="0" lang="zh-TW" altLang="en-US" sz="1200" b="1" dirty="0">
                      <a:solidFill>
                        <a:prstClr val="black"/>
                      </a:solidFill>
                      <a:effectLst>
                        <a:glow rad="63500">
                          <a:prstClr val="white">
                            <a:alpha val="40000"/>
                          </a:prstClr>
                        </a:glow>
                      </a:effectLst>
                      <a:latin typeface="Book Antiqua" panose="02040602050305030304" pitchFamily="18" charset="0"/>
                      <a:ea typeface="標楷體" panose="03000509000000000000" pitchFamily="65" charset="-120"/>
                    </a:endParaRPr>
                  </a:p>
                </p:txBody>
              </p:sp>
              <p:grpSp>
                <p:nvGrpSpPr>
                  <p:cNvPr id="20" name="群組 32"/>
                  <p:cNvGrpSpPr>
                    <a:grpSpLocks/>
                  </p:cNvGrpSpPr>
                  <p:nvPr/>
                </p:nvGrpSpPr>
                <p:grpSpPr bwMode="auto">
                  <a:xfrm>
                    <a:off x="-164076" y="1579336"/>
                    <a:ext cx="9189013" cy="1959835"/>
                    <a:chOff x="-164076" y="1530350"/>
                    <a:chExt cx="9189013" cy="1959835"/>
                  </a:xfrm>
                </p:grpSpPr>
                <p:grpSp>
                  <p:nvGrpSpPr>
                    <p:cNvPr id="22" name="群組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64076" y="1552575"/>
                      <a:ext cx="1666077" cy="1247775"/>
                      <a:chOff x="-164076" y="1552575"/>
                      <a:chExt cx="1666077" cy="1247775"/>
                    </a:xfrm>
                  </p:grpSpPr>
                  <p:sp>
                    <p:nvSpPr>
                      <p:cNvPr id="37" name="箭號: 五邊形 6">
                        <a:extLst/>
                      </p:cNvPr>
                      <p:cNvSpPr/>
                      <p:nvPr/>
                    </p:nvSpPr>
                    <p:spPr>
                      <a:xfrm>
                        <a:off x="229668" y="1552578"/>
                        <a:ext cx="1211394" cy="1147935"/>
                      </a:xfrm>
                      <a:prstGeom prst="homePlate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FF0000"/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eaLnBrk="1" fontAlgn="auto" hangingPunct="1">
                          <a:spcBef>
                            <a:spcPts val="60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 sz="1600" b="1" dirty="0">
                          <a:solidFill>
                            <a:prstClr val="black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</p:txBody>
                  </p:sp>
                  <p:sp>
                    <p:nvSpPr>
                      <p:cNvPr id="38" name="文字方塊 37"/>
                      <p:cNvSpPr txBox="1"/>
                      <p:nvPr/>
                    </p:nvSpPr>
                    <p:spPr>
                      <a:xfrm>
                        <a:off x="-164076" y="1700049"/>
                        <a:ext cx="1666077" cy="11003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fontAlgn="auto" hangingPunct="1">
                          <a:spcBef>
                            <a:spcPts val="60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zh-TW" altLang="en-US" sz="2000" b="1" dirty="0"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總積分</a:t>
                        </a:r>
                        <a:endParaRPr kumimoji="0" lang="en-US" altLang="zh-TW" sz="2000" b="1" dirty="0">
                          <a:solidFill>
                            <a:srgbClr val="C00000"/>
                          </a:solidFill>
                          <a:effectLst>
                            <a:glow rad="101600">
                              <a:prstClr val="white">
                                <a:alpha val="60000"/>
                              </a:prst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  <a:p>
                        <a:pPr algn="ctr" eaLnBrk="1" fontAlgn="auto" hangingPunct="1">
                          <a:lnSpc>
                            <a:spcPts val="33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101</a:t>
                        </a:r>
                        <a:r>
                          <a:rPr kumimoji="0" lang="zh-TW" altLang="en-US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～</a:t>
                        </a:r>
                        <a:r>
                          <a:rPr kumimoji="0" lang="en-US" altLang="zh-TW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21</a:t>
                        </a:r>
                        <a:endParaRPr kumimoji="0" lang="zh-TW" altLang="en-US" b="1" dirty="0">
                          <a:solidFill>
                            <a:prstClr val="black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 dirty="0">
                          <a:solidFill>
                            <a:prstClr val="black"/>
                          </a:solidFill>
                          <a:latin typeface="Calibri"/>
                          <a:ea typeface="新細明體"/>
                        </a:endParaRPr>
                      </a:p>
                    </p:txBody>
                  </p:sp>
                </p:grpSp>
                <p:grpSp>
                  <p:nvGrpSpPr>
                    <p:cNvPr id="23" name="群組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2164" y="2039938"/>
                      <a:ext cx="1396724" cy="1193800"/>
                      <a:chOff x="1132164" y="2039938"/>
                      <a:chExt cx="1396724" cy="1193800"/>
                    </a:xfrm>
                  </p:grpSpPr>
                  <p:sp>
                    <p:nvSpPr>
                      <p:cNvPr id="35" name="箭號: 五邊形 7">
                        <a:extLst/>
                      </p:cNvPr>
                      <p:cNvSpPr/>
                      <p:nvPr/>
                    </p:nvSpPr>
                    <p:spPr>
                      <a:xfrm>
                        <a:off x="1248954" y="2040014"/>
                        <a:ext cx="1279664" cy="1193980"/>
                      </a:xfrm>
                      <a:prstGeom prst="homePlate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FF0000"/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eaLnBrk="1" fontAlgn="auto" hangingPunct="1">
                          <a:lnSpc>
                            <a:spcPts val="63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16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	</a:t>
                        </a:r>
                      </a:p>
                    </p:txBody>
                  </p:sp>
                  <p:sp>
                    <p:nvSpPr>
                      <p:cNvPr id="36" name="文字方塊 35"/>
                      <p:cNvSpPr txBox="1"/>
                      <p:nvPr/>
                    </p:nvSpPr>
                    <p:spPr>
                      <a:xfrm>
                        <a:off x="1132164" y="2066323"/>
                        <a:ext cx="1212928" cy="8925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zh-TW" altLang="en-US" sz="2000" b="1" dirty="0">
                            <a:solidFill>
                              <a:srgbClr val="C00000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  </a:t>
                        </a:r>
                        <a:r>
                          <a:rPr kumimoji="0" lang="en-US" altLang="zh-TW" sz="2000" b="1" dirty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1</a:t>
                        </a:r>
                      </a:p>
                      <a:p>
                        <a:pPr algn="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zh-TW" altLang="en-US" sz="2000" b="1" dirty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均衡學習</a:t>
                        </a:r>
                        <a:endParaRPr kumimoji="0" lang="en-US" altLang="zh-TW" sz="2000" b="1" dirty="0">
                          <a:solidFill>
                            <a:srgbClr val="C00000"/>
                          </a:solidFill>
                          <a:effectLst>
                            <a:glow rad="127000">
                              <a:prstClr val="white"/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12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21</a:t>
                        </a:r>
                        <a:r>
                          <a:rPr kumimoji="0" lang="zh-TW" altLang="en-US" sz="12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、</a:t>
                        </a:r>
                        <a:r>
                          <a:rPr kumimoji="0" lang="en-US" altLang="zh-TW" sz="12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14</a:t>
                        </a:r>
                        <a:r>
                          <a:rPr kumimoji="0" lang="zh-TW" altLang="en-US" sz="12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、</a:t>
                        </a:r>
                        <a:r>
                          <a:rPr kumimoji="0" lang="en-US" altLang="zh-TW" sz="12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7</a:t>
                        </a:r>
                        <a:r>
                          <a:rPr kumimoji="0" lang="zh-TW" altLang="en-US" sz="12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、</a:t>
                        </a:r>
                        <a:r>
                          <a:rPr kumimoji="0" lang="en-US" altLang="zh-TW" sz="12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0</a:t>
                        </a:r>
                        <a:endParaRPr kumimoji="0" lang="zh-TW" altLang="en-US" sz="1200" dirty="0">
                          <a:solidFill>
                            <a:prstClr val="black"/>
                          </a:solidFill>
                          <a:latin typeface="Calibri"/>
                          <a:ea typeface="新細明體"/>
                        </a:endParaRPr>
                      </a:p>
                    </p:txBody>
                  </p:sp>
                </p:grpSp>
                <p:grpSp>
                  <p:nvGrpSpPr>
                    <p:cNvPr id="24" name="群組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6560" y="1546225"/>
                      <a:ext cx="2535453" cy="1816925"/>
                      <a:chOff x="3406560" y="1546225"/>
                      <a:chExt cx="2535453" cy="1816925"/>
                    </a:xfrm>
                  </p:grpSpPr>
                  <p:sp>
                    <p:nvSpPr>
                      <p:cNvPr id="31" name="箭號: 五邊形 10">
                        <a:extLst/>
                      </p:cNvPr>
                      <p:cNvSpPr/>
                      <p:nvPr/>
                    </p:nvSpPr>
                    <p:spPr>
                      <a:xfrm>
                        <a:off x="4637049" y="1546227"/>
                        <a:ext cx="1305068" cy="1236849"/>
                      </a:xfrm>
                      <a:prstGeom prst="homePlate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 b="1" dirty="0">
                          <a:solidFill>
                            <a:prstClr val="black"/>
                          </a:solidFill>
                          <a:latin typeface="Book Antiqua" panose="02040602050305030304" pitchFamily="18" charset="0"/>
                        </a:endParaRPr>
                      </a:p>
                    </p:txBody>
                  </p:sp>
                  <p:sp>
                    <p:nvSpPr>
                      <p:cNvPr id="32" name="箭號: 五邊形 8">
                        <a:extLst/>
                      </p:cNvPr>
                      <p:cNvSpPr/>
                      <p:nvPr/>
                    </p:nvSpPr>
                    <p:spPr>
                      <a:xfrm>
                        <a:off x="3512977" y="1990794"/>
                        <a:ext cx="1290778" cy="1222559"/>
                      </a:xfrm>
                      <a:prstGeom prst="homePlate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 sz="1600" b="1" dirty="0">
                          <a:solidFill>
                            <a:prstClr val="black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</p:txBody>
                  </p:sp>
                  <p:sp>
                    <p:nvSpPr>
                      <p:cNvPr id="33" name="文字方塊 32"/>
                      <p:cNvSpPr txBox="1"/>
                      <p:nvPr/>
                    </p:nvSpPr>
                    <p:spPr>
                      <a:xfrm>
                        <a:off x="3406560" y="2039711"/>
                        <a:ext cx="1217648" cy="132343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2400" b="1" dirty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3</a:t>
                        </a:r>
                      </a:p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zh-TW" altLang="en-US" sz="2400" b="1" dirty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志願序</a:t>
                        </a:r>
                        <a:endParaRPr kumimoji="0" lang="en-US" altLang="zh-TW" sz="2400" b="1" dirty="0">
                          <a:solidFill>
                            <a:srgbClr val="C00000"/>
                          </a:solidFill>
                          <a:effectLst>
                            <a:glow rad="127000">
                              <a:prstClr val="white"/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26</a:t>
                        </a:r>
                        <a:r>
                          <a:rPr kumimoji="0" lang="zh-TW" altLang="en-US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～</a:t>
                        </a:r>
                        <a:r>
                          <a:rPr kumimoji="0" lang="en-US" altLang="zh-TW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21</a:t>
                        </a:r>
                        <a:endParaRPr kumimoji="0" lang="zh-TW" altLang="en-US" sz="1400" b="1" dirty="0">
                          <a:solidFill>
                            <a:prstClr val="black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 dirty="0">
                          <a:solidFill>
                            <a:prstClr val="black"/>
                          </a:solidFill>
                          <a:latin typeface="Calibri"/>
                          <a:ea typeface="新細明體"/>
                        </a:endParaRPr>
                      </a:p>
                    </p:txBody>
                  </p:sp>
                  <p:sp>
                    <p:nvSpPr>
                      <p:cNvPr id="34" name="文字方塊 33"/>
                      <p:cNvSpPr txBox="1"/>
                      <p:nvPr/>
                    </p:nvSpPr>
                    <p:spPr>
                      <a:xfrm>
                        <a:off x="4557297" y="1687353"/>
                        <a:ext cx="1251075" cy="116955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2000" b="1" dirty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4</a:t>
                        </a:r>
                      </a:p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zh-TW" altLang="en-US" b="1" dirty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弱勢身分</a:t>
                        </a:r>
                        <a:endParaRPr kumimoji="0" lang="en-US" altLang="zh-TW" b="1" dirty="0">
                          <a:solidFill>
                            <a:srgbClr val="C00000"/>
                          </a:solidFill>
                          <a:effectLst>
                            <a:glow rad="127000">
                              <a:prstClr val="white"/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3</a:t>
                        </a:r>
                        <a:r>
                          <a:rPr kumimoji="0" lang="zh-TW" altLang="en-US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、</a:t>
                        </a:r>
                        <a:r>
                          <a:rPr kumimoji="0" lang="en-US" altLang="zh-TW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1.5</a:t>
                        </a:r>
                        <a:r>
                          <a:rPr kumimoji="0" lang="zh-TW" altLang="en-US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、</a:t>
                        </a:r>
                        <a:r>
                          <a:rPr kumimoji="0" lang="en-US" altLang="zh-TW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0</a:t>
                        </a:r>
                        <a:endParaRPr kumimoji="0" lang="zh-TW" altLang="en-US" sz="1400" b="1" dirty="0">
                          <a:solidFill>
                            <a:prstClr val="black"/>
                          </a:solidFill>
                          <a:latin typeface="Book Antiqua" panose="02040602050305030304" pitchFamily="18" charset="0"/>
                          <a:ea typeface="新細明體"/>
                        </a:endParaRPr>
                      </a:p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 dirty="0">
                          <a:solidFill>
                            <a:prstClr val="black"/>
                          </a:solidFill>
                          <a:latin typeface="Calibri"/>
                          <a:ea typeface="新細明體"/>
                        </a:endParaRPr>
                      </a:p>
                    </p:txBody>
                  </p:sp>
                </p:grpSp>
                <p:grpSp>
                  <p:nvGrpSpPr>
                    <p:cNvPr id="25" name="群組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80173" y="1530350"/>
                      <a:ext cx="3644764" cy="1959835"/>
                      <a:chOff x="5380173" y="1530350"/>
                      <a:chExt cx="3644764" cy="1959835"/>
                    </a:xfrm>
                  </p:grpSpPr>
                  <p:sp>
                    <p:nvSpPr>
                      <p:cNvPr id="26" name="箭號: 五邊形 11">
                        <a:extLst/>
                      </p:cNvPr>
                      <p:cNvSpPr/>
                      <p:nvPr/>
                    </p:nvSpPr>
                    <p:spPr>
                      <a:xfrm>
                        <a:off x="5776998" y="1982855"/>
                        <a:ext cx="1308243" cy="1240025"/>
                      </a:xfrm>
                      <a:prstGeom prst="homePlate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 b="1" dirty="0">
                          <a:solidFill>
                            <a:prstClr val="black"/>
                          </a:solidFill>
                          <a:latin typeface="Book Antiqua" panose="02040602050305030304" pitchFamily="18" charset="0"/>
                        </a:endParaRPr>
                      </a:p>
                    </p:txBody>
                  </p:sp>
                  <p:sp>
                    <p:nvSpPr>
                      <p:cNvPr id="27" name="文字方塊 26"/>
                      <p:cNvSpPr txBox="1"/>
                      <p:nvPr/>
                    </p:nvSpPr>
                    <p:spPr>
                      <a:xfrm>
                        <a:off x="5380173" y="2039711"/>
                        <a:ext cx="1499738" cy="129285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2400" b="1" dirty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5</a:t>
                        </a:r>
                      </a:p>
                      <a:p>
                        <a:pPr algn="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zh-TW" altLang="en-US" b="1" dirty="0" smtClean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多元學習</a:t>
                        </a:r>
                        <a:endParaRPr kumimoji="0" lang="en-US" altLang="zh-TW" b="1" dirty="0" smtClean="0">
                          <a:solidFill>
                            <a:srgbClr val="C00000"/>
                          </a:solidFill>
                          <a:effectLst>
                            <a:glow rad="127000">
                              <a:prstClr val="white"/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  <a:p>
                        <a:pPr algn="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zh-TW" altLang="en-US" b="1" dirty="0" smtClean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表現</a:t>
                        </a:r>
                        <a:r>
                          <a:rPr kumimoji="0" lang="en-US" altLang="zh-TW" sz="1400" b="1" dirty="0" smtClean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15</a:t>
                        </a:r>
                        <a:r>
                          <a:rPr kumimoji="0" lang="zh-TW" altLang="en-US" sz="1400" b="1" dirty="0" smtClean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～</a:t>
                        </a:r>
                        <a:r>
                          <a:rPr kumimoji="0" lang="en-US" altLang="zh-TW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0</a:t>
                        </a:r>
                        <a:endParaRPr kumimoji="0" lang="zh-TW" altLang="en-US" sz="1400" b="1" dirty="0">
                          <a:solidFill>
                            <a:prstClr val="black"/>
                          </a:solidFill>
                          <a:latin typeface="Book Antiqua" panose="02040602050305030304" pitchFamily="18" charset="0"/>
                          <a:ea typeface="新細明體"/>
                        </a:endParaRPr>
                      </a:p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 dirty="0">
                          <a:solidFill>
                            <a:prstClr val="black"/>
                          </a:solidFill>
                          <a:latin typeface="Calibri"/>
                          <a:ea typeface="新細明體"/>
                        </a:endParaRPr>
                      </a:p>
                    </p:txBody>
                  </p:sp>
                  <p:sp>
                    <p:nvSpPr>
                      <p:cNvPr id="28" name="箭號: 五邊形 12">
                        <a:extLst/>
                      </p:cNvPr>
                      <p:cNvSpPr/>
                      <p:nvPr/>
                    </p:nvSpPr>
                    <p:spPr>
                      <a:xfrm>
                        <a:off x="6835976" y="1530350"/>
                        <a:ext cx="1295541" cy="1227322"/>
                      </a:xfrm>
                      <a:prstGeom prst="homePlate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 sz="1400" b="1" dirty="0">
                          <a:solidFill>
                            <a:prstClr val="black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</p:txBody>
                  </p:sp>
                  <p:sp>
                    <p:nvSpPr>
                      <p:cNvPr id="29" name="文字方塊 28"/>
                      <p:cNvSpPr txBox="1"/>
                      <p:nvPr/>
                    </p:nvSpPr>
                    <p:spPr>
                      <a:xfrm>
                        <a:off x="6730726" y="1627287"/>
                        <a:ext cx="1248049" cy="8926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2000" b="1" dirty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6</a:t>
                        </a:r>
                        <a:r>
                          <a:rPr kumimoji="0" lang="zh-TW" altLang="en-US" sz="2000" b="1" dirty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 </a:t>
                        </a:r>
                        <a:endParaRPr kumimoji="0" lang="en-US" altLang="zh-TW" sz="2000" b="1" dirty="0" smtClean="0">
                          <a:solidFill>
                            <a:srgbClr val="C00000"/>
                          </a:solidFill>
                          <a:effectLst>
                            <a:glow rad="127000">
                              <a:prstClr val="white"/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zh-TW" altLang="en-US" b="1" dirty="0" smtClean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會考</a:t>
                        </a:r>
                        <a:r>
                          <a:rPr kumimoji="0" lang="en-US" altLang="zh-TW" b="1" dirty="0" smtClean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+</a:t>
                        </a:r>
                        <a:r>
                          <a:rPr kumimoji="0" lang="zh-TW" altLang="en-US" b="1" dirty="0" smtClean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寫作</a:t>
                        </a:r>
                        <a:endParaRPr kumimoji="0" lang="en-US" altLang="zh-TW" b="1" dirty="0">
                          <a:solidFill>
                            <a:srgbClr val="C00000"/>
                          </a:solidFill>
                          <a:effectLst>
                            <a:glow rad="127000">
                              <a:prstClr val="white"/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  <a:p>
                        <a:pPr marL="84138"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1400" b="1" i="1" dirty="0" smtClean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33~0</a:t>
                        </a:r>
                        <a:endParaRPr kumimoji="0" lang="zh-TW" altLang="en-US" dirty="0">
                          <a:solidFill>
                            <a:prstClr val="black"/>
                          </a:solidFill>
                          <a:latin typeface="Calibri"/>
                          <a:ea typeface="新細明體"/>
                        </a:endParaRPr>
                      </a:p>
                    </p:txBody>
                  </p:sp>
                  <p:sp>
                    <p:nvSpPr>
                      <p:cNvPr id="30" name="文字方塊 29"/>
                      <p:cNvSpPr txBox="1"/>
                      <p:nvPr/>
                    </p:nvSpPr>
                    <p:spPr>
                      <a:xfrm>
                        <a:off x="7682304" y="2135968"/>
                        <a:ext cx="1342633" cy="13542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2000" b="1" dirty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7</a:t>
                        </a:r>
                      </a:p>
                      <a:p>
                        <a:pPr algn="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zh-TW" altLang="en-US" sz="2000" b="1" dirty="0">
                            <a:solidFill>
                              <a:srgbClr val="C00000"/>
                            </a:solidFill>
                            <a:effectLst>
                              <a:glow rad="127000">
                                <a:prstClr val="white"/>
                              </a:glow>
                            </a:effectLst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服務學習</a:t>
                        </a:r>
                        <a:endParaRPr kumimoji="0" lang="en-US" altLang="zh-TW" sz="2000" b="1" dirty="0">
                          <a:solidFill>
                            <a:srgbClr val="C00000"/>
                          </a:solidFill>
                          <a:effectLst>
                            <a:glow rad="127000">
                              <a:prstClr val="white"/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  <a:p>
                        <a:pPr marL="84138"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1400" b="1" i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15</a:t>
                        </a:r>
                        <a:r>
                          <a:rPr kumimoji="0" lang="zh-TW" altLang="en-US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 ～</a:t>
                        </a:r>
                        <a:r>
                          <a:rPr kumimoji="0" lang="en-US" altLang="zh-TW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0</a:t>
                        </a:r>
                        <a:br>
                          <a:rPr kumimoji="0" lang="en-US" altLang="zh-TW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</a:br>
                        <a:r>
                          <a:rPr kumimoji="0" lang="en-US" altLang="zh-TW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(</a:t>
                        </a:r>
                        <a:r>
                          <a:rPr kumimoji="0" lang="zh-TW" altLang="en-US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級距</a:t>
                        </a:r>
                        <a:r>
                          <a:rPr kumimoji="0" lang="en-US" altLang="zh-TW" sz="1400" b="1" dirty="0">
                            <a:solidFill>
                              <a:prstClr val="black"/>
                            </a:solidFill>
                            <a:latin typeface="Book Antiqua" panose="02040602050305030304" pitchFamily="18" charset="0"/>
                            <a:ea typeface="標楷體" panose="03000509000000000000" pitchFamily="65" charset="-120"/>
                          </a:rPr>
                          <a:t>0.25)</a:t>
                        </a:r>
                        <a:endParaRPr kumimoji="0" lang="zh-TW" altLang="en-US" sz="1400" b="1" dirty="0">
                          <a:solidFill>
                            <a:prstClr val="black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endParaRPr>
                      </a:p>
                      <a:p>
                        <a:pPr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 sz="1400" dirty="0">
                          <a:solidFill>
                            <a:prstClr val="black"/>
                          </a:solidFill>
                          <a:latin typeface="Calibri"/>
                          <a:ea typeface="新細明體"/>
                        </a:endParaRPr>
                      </a:p>
                    </p:txBody>
                  </p:sp>
                </p:grpSp>
              </p:grpSp>
              <p:sp>
                <p:nvSpPr>
                  <p:cNvPr id="21" name="文字方塊 20"/>
                  <p:cNvSpPr txBox="1"/>
                  <p:nvPr/>
                </p:nvSpPr>
                <p:spPr>
                  <a:xfrm>
                    <a:off x="1490340" y="4544992"/>
                    <a:ext cx="1192621" cy="1292662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9</a:t>
                    </a:r>
                    <a:r>
                      <a:rPr kumimoji="0" lang="zh-TW" altLang="en-US" sz="2400" b="1" dirty="0">
                        <a:solidFill>
                          <a:srgbClr val="C00000"/>
                        </a:solidFill>
                        <a:effectLst>
                          <a:glow rad="63500">
                            <a:prstClr val="white">
                              <a:alpha val="40000"/>
                            </a:prst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國文</a:t>
                    </a:r>
                    <a:r>
                      <a:rPr kumimoji="0" lang="en-US" altLang="zh-TW" sz="2400" b="1" dirty="0">
                        <a:solidFill>
                          <a:srgbClr val="C00000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/>
                    </a:r>
                    <a:br>
                      <a:rPr kumimoji="0" lang="en-US" altLang="zh-TW" sz="2400" b="1" dirty="0">
                        <a:solidFill>
                          <a:srgbClr val="C00000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</a:br>
                    <a:r>
                      <a:rPr kumimoji="0" lang="pt-BR" altLang="zh-TW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A++&gt; A+&gt; A&gt; B++&gt; B+&gt; B&gt; C&gt;</a:t>
                    </a:r>
                    <a:r>
                      <a:rPr kumimoji="0" lang="zh-TW" altLang="pt-BR" sz="1200" b="1" dirty="0">
                        <a:solidFill>
                          <a:prstClr val="black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rPr>
                      <a:t>缺考</a:t>
                    </a:r>
                    <a:endParaRPr kumimoji="0" lang="zh-TW" altLang="en-US" sz="1200" b="1" dirty="0">
                      <a:solidFill>
                        <a:prstClr val="black"/>
                      </a:solidFill>
                      <a:latin typeface="Book Antiqua" panose="02040602050305030304" pitchFamily="18" charset="0"/>
                      <a:ea typeface="新細明體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zh-TW" altLang="en-US" dirty="0">
                      <a:solidFill>
                        <a:prstClr val="black"/>
                      </a:solidFill>
                      <a:latin typeface="Calibri"/>
                      <a:ea typeface="新細明體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內容版面配置區 5"/>
          <p:cNvSpPr>
            <a:spLocks noGrp="1"/>
          </p:cNvSpPr>
          <p:nvPr>
            <p:ph idx="1"/>
          </p:nvPr>
        </p:nvSpPr>
        <p:spPr>
          <a:xfrm>
            <a:off x="798513" y="1065213"/>
            <a:ext cx="7543800" cy="5316537"/>
          </a:xfrm>
        </p:spPr>
        <p:txBody>
          <a:bodyPr/>
          <a:lstStyle/>
          <a:p>
            <a:r>
              <a:rPr altLang="en-US" b="1" smtClean="0">
                <a:solidFill>
                  <a:srgbClr val="FF0000"/>
                </a:solidFill>
              </a:rPr>
              <a:t>產業特殊需求類科優先入學</a:t>
            </a:r>
            <a:endParaRPr lang="en-US" altLang="zh-TW" b="1" smtClean="0">
              <a:solidFill>
                <a:srgbClr val="FF0000"/>
              </a:solidFill>
            </a:endParaRPr>
          </a:p>
          <a:p>
            <a:pPr lvl="1"/>
            <a:r>
              <a:rPr altLang="zh-TW" smtClean="0"/>
              <a:t>低收入戶子女優先入學</a:t>
            </a:r>
          </a:p>
          <a:p>
            <a:pPr lvl="1"/>
            <a:r>
              <a:rPr altLang="zh-TW" smtClean="0"/>
              <a:t>在校期間</a:t>
            </a:r>
            <a:r>
              <a:rPr lang="en-US" altLang="zh-TW" smtClean="0"/>
              <a:t>3</a:t>
            </a:r>
            <a:r>
              <a:rPr altLang="zh-TW" smtClean="0"/>
              <a:t>年免學費及雜費</a:t>
            </a:r>
            <a:r>
              <a:rPr lang="en-US" altLang="zh-TW" smtClean="0"/>
              <a:t>(</a:t>
            </a:r>
            <a:r>
              <a:rPr altLang="zh-TW" smtClean="0"/>
              <a:t>免申請、無門檻</a:t>
            </a:r>
            <a:r>
              <a:rPr lang="en-US" altLang="zh-TW" smtClean="0"/>
              <a:t>)</a:t>
            </a:r>
          </a:p>
          <a:p>
            <a:pPr lvl="1"/>
            <a:r>
              <a:rPr altLang="en-US" smtClean="0"/>
              <a:t>參加技藝教育課程者其他條件比序優先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altLang="en-US" b="1" smtClean="0">
                <a:solidFill>
                  <a:srgbClr val="FF0000"/>
                </a:solidFill>
              </a:rPr>
              <a:t>實用技能班</a:t>
            </a:r>
            <a:endParaRPr lang="en-US" altLang="zh-TW" b="1" smtClean="0">
              <a:solidFill>
                <a:srgbClr val="FF0000"/>
              </a:solidFill>
            </a:endParaRPr>
          </a:p>
          <a:p>
            <a:pPr lvl="1"/>
            <a:r>
              <a:rPr altLang="en-US" smtClean="0"/>
              <a:t>參加技藝教育課程者為第一優先分發對象</a:t>
            </a:r>
            <a:endParaRPr lang="en-US" altLang="zh-TW" smtClean="0"/>
          </a:p>
          <a:p>
            <a:pPr lvl="1"/>
            <a:r>
              <a:rPr altLang="en-US" smtClean="0"/>
              <a:t>公立學校：南港高工、三重商工、瑞芳高工、新北高工、淡水商工、基隆海事、基隆商工</a:t>
            </a:r>
            <a:endParaRPr lang="en-US" altLang="zh-TW" smtClean="0"/>
          </a:p>
          <a:p>
            <a:r>
              <a:rPr altLang="en-US" b="1" smtClean="0">
                <a:solidFill>
                  <a:srgbClr val="FF0000"/>
                </a:solidFill>
              </a:rPr>
              <a:t>建教合作班</a:t>
            </a:r>
            <a:endParaRPr lang="en-US" altLang="zh-TW" b="1" smtClean="0">
              <a:solidFill>
                <a:srgbClr val="FF0000"/>
              </a:solidFill>
            </a:endParaRPr>
          </a:p>
          <a:p>
            <a:pPr lvl="1"/>
            <a:r>
              <a:rPr altLang="en-US" smtClean="0"/>
              <a:t>分為輪調式、實習式、階梯式</a:t>
            </a:r>
            <a:endParaRPr lang="en-US" altLang="zh-TW" smtClean="0"/>
          </a:p>
          <a:p>
            <a:pPr lvl="1"/>
            <a:r>
              <a:rPr altLang="en-US" smtClean="0"/>
              <a:t>公立學校：瑞芳高工機械科</a:t>
            </a:r>
            <a:endParaRPr lang="en-US" altLang="zh-TW" smtClean="0"/>
          </a:p>
          <a:p>
            <a:endParaRPr altLang="en-US" smtClean="0"/>
          </a:p>
        </p:txBody>
      </p:sp>
      <p:sp>
        <p:nvSpPr>
          <p:cNvPr id="33796" name="標題 1"/>
          <p:cNvSpPr>
            <a:spLocks noGrp="1"/>
          </p:cNvSpPr>
          <p:nvPr>
            <p:ph type="title"/>
          </p:nvPr>
        </p:nvSpPr>
        <p:spPr>
          <a:xfrm>
            <a:off x="798513" y="141288"/>
            <a:ext cx="7543800" cy="747712"/>
          </a:xfrm>
        </p:spPr>
        <p:txBody>
          <a:bodyPr/>
          <a:lstStyle/>
          <a:p>
            <a:r>
              <a:rPr altLang="en-US" sz="3200" smtClean="0"/>
              <a:t>其他優勢升學管道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353425" cy="831850"/>
          </a:xfrm>
        </p:spPr>
        <p:txBody>
          <a:bodyPr/>
          <a:lstStyle/>
          <a:p>
            <a:r>
              <a:rPr altLang="en-US" sz="4000" smtClean="0"/>
              <a:t>下學年技藝教育課程運作方式</a:t>
            </a:r>
            <a:endParaRPr lang="en-US" altLang="zh-TW" sz="4000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sz="3200" b="1" dirty="0" smtClean="0">
                <a:solidFill>
                  <a:srgbClr val="FF0000"/>
                </a:solidFill>
              </a:rPr>
              <a:t>自辦班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 smtClean="0"/>
              <a:t>可</a:t>
            </a:r>
            <a:r>
              <a:rPr lang="zh-TW" altLang="en-US" sz="2800" dirty="0"/>
              <a:t>能</a:t>
            </a:r>
            <a:r>
              <a:rPr altLang="en-US" sz="2800" dirty="0" smtClean="0"/>
              <a:t>開設職群：家政群</a:t>
            </a:r>
            <a:r>
              <a:rPr lang="en-US" altLang="zh-TW" sz="2800" dirty="0" smtClean="0"/>
              <a:t>(</a:t>
            </a:r>
            <a:r>
              <a:rPr altLang="en-US" sz="2800" dirty="0" smtClean="0"/>
              <a:t>流服</a:t>
            </a:r>
            <a:r>
              <a:rPr lang="en-US" altLang="zh-TW" sz="2800" dirty="0" smtClean="0"/>
              <a:t>)</a:t>
            </a:r>
            <a:r>
              <a:rPr altLang="en-US" sz="2800" dirty="0" smtClean="0"/>
              <a:t>、設計群</a:t>
            </a:r>
            <a:r>
              <a:rPr lang="en-US" altLang="zh-TW" sz="2800" dirty="0" smtClean="0"/>
              <a:t>/</a:t>
            </a:r>
            <a:r>
              <a:rPr altLang="en-US" sz="2800" dirty="0" smtClean="0"/>
              <a:t>藝術群</a:t>
            </a:r>
            <a:r>
              <a:rPr lang="en-US" altLang="zh-TW" sz="2800" dirty="0" smtClean="0"/>
              <a:t>(</a:t>
            </a:r>
            <a:r>
              <a:rPr altLang="en-US" sz="2800" dirty="0" smtClean="0"/>
              <a:t>多媒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、電機與電子群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資訊</a:t>
            </a:r>
            <a:r>
              <a:rPr lang="en-US" altLang="zh-TW" sz="2800" dirty="0" smtClean="0"/>
              <a:t>)</a:t>
            </a:r>
          </a:p>
          <a:p>
            <a:pPr lvl="1"/>
            <a:r>
              <a:rPr altLang="en-US" sz="2800" dirty="0" smtClean="0"/>
              <a:t>上課地點：校內</a:t>
            </a:r>
            <a:r>
              <a:rPr lang="zh-TW" altLang="en-US" sz="2800" dirty="0" smtClean="0"/>
              <a:t>專業教室</a:t>
            </a:r>
            <a:endParaRPr lang="en-US" altLang="zh-TW" sz="2800" dirty="0" smtClean="0"/>
          </a:p>
          <a:p>
            <a:pPr lvl="1"/>
            <a:r>
              <a:rPr altLang="en-US" sz="2800" dirty="0" smtClean="0"/>
              <a:t>上課時間：第二節至第七節，午餐、午休回班上</a:t>
            </a:r>
            <a:endParaRPr lang="en-US" altLang="zh-TW" sz="2800" dirty="0" smtClean="0"/>
          </a:p>
          <a:p>
            <a:pPr lvl="1"/>
            <a:r>
              <a:rPr altLang="en-US" sz="2800" dirty="0" smtClean="0"/>
              <a:t>抽離時段</a:t>
            </a:r>
            <a:r>
              <a:rPr altLang="en-US" sz="2800" b="1" dirty="0" smtClean="0">
                <a:solidFill>
                  <a:srgbClr val="FF0000"/>
                </a:solidFill>
              </a:rPr>
              <a:t>不回班上</a:t>
            </a:r>
            <a:endParaRPr lang="en-US" altLang="zh-TW" sz="2800" dirty="0" smtClean="0"/>
          </a:p>
          <a:p>
            <a:pPr lvl="1"/>
            <a:endParaRPr lang="en-US" altLang="zh-TW" sz="2800" dirty="0" smtClean="0"/>
          </a:p>
          <a:p>
            <a:endParaRPr lang="en-US" altLang="zh-TW" dirty="0" smtClean="0"/>
          </a:p>
          <a:p>
            <a:endParaRPr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353425" cy="831850"/>
          </a:xfrm>
        </p:spPr>
        <p:txBody>
          <a:bodyPr/>
          <a:lstStyle/>
          <a:p>
            <a:r>
              <a:rPr altLang="en-US" sz="4000" dirty="0" smtClean="0"/>
              <a:t>下學年技藝教育課程運作方式</a:t>
            </a:r>
            <a:endParaRPr lang="en-US" altLang="zh-TW" sz="4000" dirty="0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798513" y="1752600"/>
            <a:ext cx="7543800" cy="4495800"/>
          </a:xfrm>
        </p:spPr>
        <p:txBody>
          <a:bodyPr/>
          <a:lstStyle/>
          <a:p>
            <a:r>
              <a:rPr altLang="en-US" sz="3200" b="1" dirty="0" smtClean="0">
                <a:solidFill>
                  <a:srgbClr val="FF0000"/>
                </a:solidFill>
              </a:rPr>
              <a:t>合作班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 smtClean="0"/>
              <a:t>可</a:t>
            </a:r>
            <a:r>
              <a:rPr lang="zh-TW" altLang="en-US" sz="2800" dirty="0"/>
              <a:t>能</a:t>
            </a:r>
            <a:r>
              <a:rPr altLang="en-US" sz="2800" dirty="0" smtClean="0"/>
              <a:t>開設職群：餐旅</a:t>
            </a:r>
            <a:r>
              <a:rPr lang="zh-TW" altLang="en-US" sz="2800" dirty="0" smtClean="0"/>
              <a:t>群</a:t>
            </a:r>
            <a:r>
              <a:rPr altLang="en-US" sz="2800" dirty="0" smtClean="0"/>
              <a:t>、</a:t>
            </a:r>
            <a:r>
              <a:rPr altLang="en-US" sz="2800" dirty="0" smtClean="0"/>
              <a:t>食品群</a:t>
            </a:r>
            <a:endParaRPr lang="en-US" altLang="en-US" sz="2800" dirty="0" smtClean="0"/>
          </a:p>
          <a:p>
            <a:pPr lvl="1"/>
            <a:r>
              <a:rPr altLang="en-US" sz="2800" dirty="0" smtClean="0"/>
              <a:t>上課地點：合作學校</a:t>
            </a:r>
            <a:endParaRPr lang="en-US" altLang="zh-TW" sz="2800" dirty="0" smtClean="0"/>
          </a:p>
          <a:p>
            <a:pPr lvl="1"/>
            <a:r>
              <a:rPr altLang="en-US" sz="2800" dirty="0" smtClean="0"/>
              <a:t>上課時間：第一節至第七節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會扣除午餐費</a:t>
            </a:r>
            <a:r>
              <a:rPr lang="en-US" altLang="zh-TW" sz="24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53425" cy="831850"/>
          </a:xfrm>
        </p:spPr>
        <p:txBody>
          <a:bodyPr/>
          <a:lstStyle/>
          <a:p>
            <a:r>
              <a:rPr altLang="en-US" sz="4000" dirty="0" smtClean="0"/>
              <a:t>下學年技藝教育課程</a:t>
            </a:r>
            <a:r>
              <a:rPr lang="zh-TW" altLang="en-US" sz="4000" dirty="0" smtClean="0"/>
              <a:t>相關規定</a:t>
            </a:r>
            <a:endParaRPr lang="en-US" altLang="zh-TW" sz="4000" dirty="0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539552" y="1308100"/>
            <a:ext cx="8064896" cy="4495800"/>
          </a:xfrm>
        </p:spPr>
        <p:txBody>
          <a:bodyPr/>
          <a:lstStyle/>
          <a:p>
            <a:r>
              <a:rPr lang="zh-TW" altLang="en-US" sz="3200" b="1" dirty="0" smtClean="0"/>
              <a:t>為正式課程，不得無故缺席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請假必須填寫「技藝教育課程請假單」並完成請假手續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每次上課都要寫</a:t>
            </a:r>
            <a:r>
              <a:rPr lang="zh-TW" altLang="en-US" sz="3200" b="1" dirty="0" smtClean="0"/>
              <a:t>手札</a:t>
            </a:r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聯絡簿</a:t>
            </a:r>
            <a:r>
              <a:rPr lang="en-US" altLang="zh-TW" sz="3200" b="1" dirty="0" smtClean="0"/>
              <a:t>)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表現</a:t>
            </a:r>
            <a:r>
              <a:rPr lang="zh-TW" altLang="en-US" sz="3200" b="1" dirty="0"/>
              <a:t>不</a:t>
            </a:r>
            <a:r>
              <a:rPr lang="zh-TW" altLang="en-US" sz="3200" b="1" dirty="0" smtClean="0"/>
              <a:t>佳、違反上課規定者，累積三次予以停課一次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缺課次數達整學期</a:t>
            </a:r>
            <a:r>
              <a:rPr lang="en-US" altLang="zh-TW" sz="3200" b="1" dirty="0" smtClean="0"/>
              <a:t>1/3</a:t>
            </a:r>
            <a:r>
              <a:rPr lang="zh-TW" altLang="en-US" sz="3200" b="1" dirty="0" smtClean="0"/>
              <a:t>，不發給結業證書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累積三次曠課，立即退班，並依校規處</a:t>
            </a:r>
            <a:r>
              <a:rPr lang="zh-TW" altLang="en-US" sz="3200" b="1" dirty="0"/>
              <a:t>理</a:t>
            </a:r>
            <a:endParaRPr lang="en-US" altLang="zh-TW" sz="3200" b="1" dirty="0" smtClean="0"/>
          </a:p>
          <a:p>
            <a:endParaRPr lang="en-US" altLang="zh-TW" sz="3200" b="1" dirty="0" smtClean="0"/>
          </a:p>
          <a:p>
            <a:endParaRPr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8736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53425" cy="831850"/>
          </a:xfrm>
        </p:spPr>
        <p:txBody>
          <a:bodyPr/>
          <a:lstStyle/>
          <a:p>
            <a:r>
              <a:rPr altLang="en-US" sz="4000" dirty="0" smtClean="0"/>
              <a:t>下學年技藝教育課程</a:t>
            </a:r>
            <a:r>
              <a:rPr lang="zh-TW" altLang="en-US" sz="4000" dirty="0" smtClean="0"/>
              <a:t>相關規定</a:t>
            </a:r>
            <a:endParaRPr lang="en-US" altLang="zh-TW" sz="4000" dirty="0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755576" y="1308100"/>
            <a:ext cx="7543800" cy="4495800"/>
          </a:xfrm>
        </p:spPr>
        <p:txBody>
          <a:bodyPr/>
          <a:lstStyle/>
          <a:p>
            <a:r>
              <a:rPr lang="zh-TW" altLang="en-US" sz="3200" b="1" dirty="0" smtClean="0"/>
              <a:t>進退班機制</a:t>
            </a:r>
            <a:endParaRPr lang="en-US" altLang="zh-TW" sz="3200" b="1" dirty="0" smtClean="0"/>
          </a:p>
          <a:p>
            <a:pPr lvl="1"/>
            <a:r>
              <a:rPr lang="zh-TW" altLang="en-US" sz="2800" b="1" u="sng" dirty="0" smtClean="0"/>
              <a:t>中途進班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填寫報名表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→家長、導師、輔導老師評估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生涯手冊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>→經</a:t>
            </a:r>
            <a:r>
              <a:rPr lang="zh-TW" altLang="en-US" sz="2800" dirty="0" smtClean="0"/>
              <a:t>遴輔會通過</a:t>
            </a:r>
            <a:endParaRPr lang="en-US" altLang="zh-TW" sz="2800" dirty="0" smtClean="0"/>
          </a:p>
          <a:p>
            <a:pPr lvl="1"/>
            <a:r>
              <a:rPr lang="zh-TW" altLang="en-US" sz="2800" b="1" u="sng" dirty="0" smtClean="0"/>
              <a:t>中途退班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填寫申請表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→家長、導師、輔導老師、技藝班導師、資料組長晤談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三次生涯試探紀錄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>→經遴輔會</a:t>
            </a:r>
            <a:r>
              <a:rPr lang="zh-TW" altLang="en-US" sz="2800" dirty="0" smtClean="0"/>
              <a:t>通過</a:t>
            </a:r>
            <a:endParaRPr lang="en-US" altLang="zh-TW" dirty="0" smtClean="0"/>
          </a:p>
          <a:p>
            <a:endParaRPr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5372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543800" cy="903288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altLang="en-US" sz="4800" dirty="0" smtClean="0"/>
              <a:t>與宜鼎國際教育基金會合作</a:t>
            </a:r>
            <a:endParaRPr altLang="en-US" sz="4800" dirty="0"/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73238"/>
            <a:ext cx="6843712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7452320" y="1412776"/>
            <a:ext cx="1368152" cy="720080"/>
            <a:chOff x="7452320" y="1412776"/>
            <a:chExt cx="1368152" cy="720080"/>
          </a:xfrm>
        </p:grpSpPr>
        <p:sp>
          <p:nvSpPr>
            <p:cNvPr id="3" name="圓角矩形圖說文字 2"/>
            <p:cNvSpPr/>
            <p:nvPr/>
          </p:nvSpPr>
          <p:spPr>
            <a:xfrm>
              <a:off x="7452320" y="1412776"/>
              <a:ext cx="1368152" cy="720080"/>
            </a:xfrm>
            <a:prstGeom prst="wedgeRoundRectCallout">
              <a:avLst>
                <a:gd name="adj1" fmla="val -26403"/>
                <a:gd name="adj2" fmla="val 98479"/>
                <a:gd name="adj3" fmla="val 16667"/>
              </a:avLst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7596336" y="1480428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夢想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395288" y="76200"/>
            <a:ext cx="7947025" cy="965200"/>
          </a:xfrm>
        </p:spPr>
        <p:txBody>
          <a:bodyPr/>
          <a:lstStyle/>
          <a:p>
            <a:r>
              <a:rPr altLang="en-US" dirty="0" smtClean="0"/>
              <a:t>上學</a:t>
            </a:r>
            <a:r>
              <a:rPr lang="zh-TW" altLang="en-US" dirty="0" smtClean="0"/>
              <a:t>年</a:t>
            </a:r>
            <a:r>
              <a:rPr altLang="en-US" dirty="0" smtClean="0"/>
              <a:t>合作成果</a:t>
            </a:r>
            <a:r>
              <a:rPr lang="en-US" altLang="zh-TW" dirty="0" smtClean="0"/>
              <a:t>─</a:t>
            </a:r>
            <a:r>
              <a:rPr altLang="en-US" dirty="0" smtClean="0"/>
              <a:t>職業達人講座、頒獎</a:t>
            </a:r>
          </a:p>
        </p:txBody>
      </p:sp>
      <p:pic>
        <p:nvPicPr>
          <p:cNvPr id="37893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2309138"/>
            <a:ext cx="34163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8" y="1340768"/>
            <a:ext cx="3899925" cy="29249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99" y="1035278"/>
            <a:ext cx="4137364" cy="31030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606664"/>
            <a:ext cx="4091947" cy="30689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94696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0013" y="165100"/>
            <a:ext cx="5999162" cy="903288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zh-TW" altLang="en-US" sz="4800" dirty="0" smtClean="0">
                <a:solidFill>
                  <a:schemeClr val="tx2"/>
                </a:solidFill>
              </a:rPr>
              <a:t>有愛任務</a:t>
            </a:r>
            <a:endParaRPr altLang="en-US" sz="4800" dirty="0">
              <a:solidFill>
                <a:schemeClr val="tx2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2786517" cy="37170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0" y="1196594"/>
            <a:ext cx="3995675" cy="299540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63" y="3880633"/>
            <a:ext cx="3418841" cy="256471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24" y="3419983"/>
            <a:ext cx="2577350" cy="34380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4800" dirty="0" smtClean="0"/>
              <a:t>會議主題</a:t>
            </a: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798513" y="1628800"/>
            <a:ext cx="7543800" cy="3921125"/>
          </a:xfrm>
        </p:spPr>
        <p:txBody>
          <a:bodyPr/>
          <a:lstStyle/>
          <a:p>
            <a:r>
              <a:rPr lang="zh-TW" altLang="en-US" sz="4000" dirty="0" smtClean="0"/>
              <a:t>技藝教育課程簡介</a:t>
            </a:r>
            <a:endParaRPr lang="en-US" altLang="en-US" sz="4000" dirty="0" smtClean="0"/>
          </a:p>
          <a:p>
            <a:r>
              <a:rPr altLang="en-US" sz="4000" dirty="0" smtClean="0"/>
              <a:t>參加技藝教育課程學生之優勢升學進路介紹</a:t>
            </a:r>
            <a:endParaRPr lang="en-US" altLang="zh-TW" sz="4000" dirty="0" smtClean="0"/>
          </a:p>
          <a:p>
            <a:r>
              <a:rPr altLang="en-US" sz="4000" dirty="0" smtClean="0"/>
              <a:t>下學年技藝教育課程運作方式</a:t>
            </a:r>
            <a:r>
              <a:rPr lang="zh-TW" altLang="en-US" sz="4000" dirty="0" smtClean="0"/>
              <a:t>及相關規定</a:t>
            </a:r>
            <a:endParaRPr lang="en-US" altLang="zh-TW" sz="4000" dirty="0" smtClean="0"/>
          </a:p>
          <a:p>
            <a:r>
              <a:rPr altLang="en-US" sz="4000" dirty="0" smtClean="0"/>
              <a:t>本學期遴選輔導相關活動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798513" y="304800"/>
            <a:ext cx="7543800" cy="963613"/>
          </a:xfrm>
        </p:spPr>
        <p:txBody>
          <a:bodyPr/>
          <a:lstStyle/>
          <a:p>
            <a:r>
              <a:rPr lang="en-US" altLang="zh-TW" dirty="0" smtClean="0"/>
              <a:t>108</a:t>
            </a:r>
            <a:r>
              <a:rPr altLang="en-US" dirty="0" smtClean="0"/>
              <a:t>年度技藝競賽成果</a:t>
            </a:r>
            <a:endParaRPr altLang="en-US" dirty="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10521"/>
              </p:ext>
            </p:extLst>
          </p:nvPr>
        </p:nvGraphicFramePr>
        <p:xfrm>
          <a:off x="395288" y="1412875"/>
          <a:ext cx="8353425" cy="3840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149">
                  <a:extLst>
                    <a:ext uri="{9D8B030D-6E8A-4147-A177-3AD203B41FA5}">
                      <a16:colId xmlns:a16="http://schemas.microsoft.com/office/drawing/2014/main" val="362840693"/>
                    </a:ext>
                  </a:extLst>
                </a:gridCol>
                <a:gridCol w="2016344">
                  <a:extLst>
                    <a:ext uri="{9D8B030D-6E8A-4147-A177-3AD203B41FA5}">
                      <a16:colId xmlns:a16="http://schemas.microsoft.com/office/drawing/2014/main" val="2538929804"/>
                    </a:ext>
                  </a:extLst>
                </a:gridCol>
                <a:gridCol w="1800307">
                  <a:extLst>
                    <a:ext uri="{9D8B030D-6E8A-4147-A177-3AD203B41FA5}">
                      <a16:colId xmlns:a16="http://schemas.microsoft.com/office/drawing/2014/main" val="2947823732"/>
                    </a:ext>
                  </a:extLst>
                </a:gridCol>
                <a:gridCol w="1251864">
                  <a:extLst>
                    <a:ext uri="{9D8B030D-6E8A-4147-A177-3AD203B41FA5}">
                      <a16:colId xmlns:a16="http://schemas.microsoft.com/office/drawing/2014/main" val="2584302253"/>
                    </a:ext>
                  </a:extLst>
                </a:gridCol>
                <a:gridCol w="2420761">
                  <a:extLst>
                    <a:ext uri="{9D8B030D-6E8A-4147-A177-3AD203B41FA5}">
                      <a16:colId xmlns:a16="http://schemas.microsoft.com/office/drawing/2014/main" val="3338526750"/>
                    </a:ext>
                  </a:extLst>
                </a:gridCol>
              </a:tblGrid>
              <a:tr h="54868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職群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比賽項目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>
                          <a:effectLst/>
                        </a:rPr>
                        <a:t>獲獎學生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獎項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>
                          <a:effectLst/>
                        </a:rPr>
                        <a:t>指導老師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556432887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家政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+mj-ea"/>
                          <a:ea typeface="+mj-ea"/>
                        </a:rPr>
                        <a:t>服飾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張家瑜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第一名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本校</a:t>
                      </a:r>
                      <a:r>
                        <a:rPr lang="zh-TW" altLang="en-US" sz="2400" kern="100" dirty="0" smtClean="0">
                          <a:effectLst/>
                        </a:rPr>
                        <a:t>李虹伶</a:t>
                      </a:r>
                      <a:r>
                        <a:rPr lang="zh-TW" sz="2400" kern="100" dirty="0" smtClean="0">
                          <a:effectLst/>
                        </a:rPr>
                        <a:t>老師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2954701582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動力</a:t>
                      </a:r>
                      <a:endParaRPr lang="en-US" altLang="zh-TW" sz="1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機械</a:t>
                      </a:r>
                      <a:endParaRPr lang="zh-TW" sz="2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機車基本認識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908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吳曜宇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第一名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</a:rPr>
                        <a:t>新北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吳彥興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老師</a:t>
                      </a:r>
                      <a:endParaRPr lang="zh-TW" altLang="zh-TW" sz="24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955436013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+mj-lt"/>
                        </a:rPr>
                        <a:t>家政</a:t>
                      </a:r>
                      <a:endParaRPr lang="zh-TW" sz="2400" kern="1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+mj-ea"/>
                          <a:ea typeface="+mj-ea"/>
                        </a:rPr>
                        <a:t>服飾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902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王靜誼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</a:rPr>
                        <a:t>第</a:t>
                      </a:r>
                      <a:r>
                        <a:rPr lang="zh-TW" altLang="en-US" sz="2400" kern="100" dirty="0" smtClean="0">
                          <a:effectLst/>
                        </a:rPr>
                        <a:t>二</a:t>
                      </a:r>
                      <a:r>
                        <a:rPr lang="zh-TW" altLang="zh-TW" sz="2400" kern="100" dirty="0" smtClean="0">
                          <a:effectLst/>
                        </a:rPr>
                        <a:t>名</a:t>
                      </a:r>
                      <a:endParaRPr lang="zh-TW" altLang="zh-TW" sz="24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</a:rPr>
                        <a:t>本校</a:t>
                      </a:r>
                      <a:r>
                        <a:rPr lang="zh-TW" altLang="en-US" sz="2400" kern="100" dirty="0" smtClean="0">
                          <a:effectLst/>
                        </a:rPr>
                        <a:t>李虹伶</a:t>
                      </a:r>
                      <a:r>
                        <a:rPr lang="zh-TW" altLang="zh-TW" sz="2400" kern="100" dirty="0" smtClean="0">
                          <a:effectLst/>
                        </a:rPr>
                        <a:t>老師</a:t>
                      </a:r>
                      <a:endParaRPr lang="zh-TW" altLang="zh-TW" sz="24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2320888597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+mj-lt"/>
                        </a:rPr>
                        <a:t>家政</a:t>
                      </a:r>
                      <a:endParaRPr lang="zh-TW" sz="2400" kern="1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+mj-ea"/>
                          <a:ea typeface="+mj-ea"/>
                        </a:rPr>
                        <a:t>服飾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902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楊佩臻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</a:rPr>
                        <a:t>第</a:t>
                      </a:r>
                      <a:r>
                        <a:rPr lang="zh-TW" altLang="en-US" sz="2400" kern="100" dirty="0" smtClean="0">
                          <a:effectLst/>
                        </a:rPr>
                        <a:t>三</a:t>
                      </a:r>
                      <a:r>
                        <a:rPr lang="zh-TW" altLang="zh-TW" sz="2400" kern="100" dirty="0" smtClean="0">
                          <a:effectLst/>
                        </a:rPr>
                        <a:t>名</a:t>
                      </a:r>
                      <a:endParaRPr lang="zh-TW" altLang="zh-TW" sz="24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</a:rPr>
                        <a:t>本校</a:t>
                      </a:r>
                      <a:r>
                        <a:rPr lang="zh-TW" altLang="en-US" sz="2400" kern="100" dirty="0" smtClean="0">
                          <a:effectLst/>
                        </a:rPr>
                        <a:t>李虹伶</a:t>
                      </a:r>
                      <a:r>
                        <a:rPr lang="zh-TW" altLang="zh-TW" sz="2400" kern="100" dirty="0" smtClean="0">
                          <a:effectLst/>
                        </a:rPr>
                        <a:t>老師</a:t>
                      </a:r>
                      <a:endParaRPr lang="zh-TW" altLang="zh-TW" sz="24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895130760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藝術</a:t>
                      </a:r>
                      <a:endParaRPr lang="zh-TW" sz="2400" kern="1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視覺藝術類展演實務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906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潘筠涵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</a:rPr>
                        <a:t>第</a:t>
                      </a:r>
                      <a:r>
                        <a:rPr lang="zh-TW" altLang="en-US" sz="2400" kern="100" dirty="0" smtClean="0">
                          <a:effectLst/>
                        </a:rPr>
                        <a:t>三</a:t>
                      </a:r>
                      <a:r>
                        <a:rPr lang="zh-TW" altLang="zh-TW" sz="2400" kern="100" dirty="0" smtClean="0">
                          <a:effectLst/>
                        </a:rPr>
                        <a:t>名</a:t>
                      </a:r>
                      <a:endParaRPr lang="zh-TW" altLang="zh-TW" sz="24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</a:rPr>
                        <a:t>本校</a:t>
                      </a:r>
                      <a:r>
                        <a:rPr lang="zh-TW" altLang="en-US" sz="2400" kern="100" dirty="0" smtClean="0">
                          <a:effectLst/>
                        </a:rPr>
                        <a:t>林莉軒</a:t>
                      </a:r>
                      <a:r>
                        <a:rPr lang="zh-TW" altLang="zh-TW" sz="2400" kern="100" dirty="0" smtClean="0">
                          <a:effectLst/>
                        </a:rPr>
                        <a:t>老師</a:t>
                      </a:r>
                      <a:endParaRPr lang="zh-TW" altLang="zh-TW" sz="24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2210887507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設計</a:t>
                      </a:r>
                      <a:endParaRPr lang="zh-TW" sz="2400" kern="100" dirty="0"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基礎描繪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陳彥和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第五名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</a:rPr>
                        <a:t>本校</a:t>
                      </a:r>
                      <a:r>
                        <a:rPr lang="zh-TW" altLang="en-US" sz="2400" kern="100" dirty="0" smtClean="0">
                          <a:effectLst/>
                        </a:rPr>
                        <a:t>林莉軒</a:t>
                      </a:r>
                      <a:r>
                        <a:rPr lang="zh-TW" altLang="zh-TW" sz="2400" kern="100" dirty="0" smtClean="0">
                          <a:effectLst/>
                        </a:rPr>
                        <a:t>老師</a:t>
                      </a:r>
                      <a:endParaRPr lang="zh-TW" altLang="zh-TW" sz="24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155447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755576" y="853827"/>
            <a:ext cx="7543800" cy="630957"/>
          </a:xfrm>
        </p:spPr>
        <p:txBody>
          <a:bodyPr/>
          <a:lstStyle/>
          <a:p>
            <a:r>
              <a:rPr lang="en-US" altLang="zh-TW" dirty="0" smtClean="0"/>
              <a:t>108</a:t>
            </a:r>
            <a:r>
              <a:rPr altLang="en-US" dirty="0" smtClean="0"/>
              <a:t>年度技藝競賽成果</a:t>
            </a:r>
            <a:endParaRPr altLang="en-US" dirty="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199692"/>
              </p:ext>
            </p:extLst>
          </p:nvPr>
        </p:nvGraphicFramePr>
        <p:xfrm>
          <a:off x="467544" y="1772816"/>
          <a:ext cx="8352929" cy="3415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8">
                  <a:extLst>
                    <a:ext uri="{9D8B030D-6E8A-4147-A177-3AD203B41FA5}">
                      <a16:colId xmlns:a16="http://schemas.microsoft.com/office/drawing/2014/main" val="36284069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53892980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947823732"/>
                    </a:ext>
                  </a:extLst>
                </a:gridCol>
                <a:gridCol w="1251790">
                  <a:extLst>
                    <a:ext uri="{9D8B030D-6E8A-4147-A177-3AD203B41FA5}">
                      <a16:colId xmlns:a16="http://schemas.microsoft.com/office/drawing/2014/main" val="2584302253"/>
                    </a:ext>
                  </a:extLst>
                </a:gridCol>
                <a:gridCol w="2420617">
                  <a:extLst>
                    <a:ext uri="{9D8B030D-6E8A-4147-A177-3AD203B41FA5}">
                      <a16:colId xmlns:a16="http://schemas.microsoft.com/office/drawing/2014/main" val="3338526750"/>
                    </a:ext>
                  </a:extLst>
                </a:gridCol>
              </a:tblGrid>
              <a:tr h="52123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職群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比賽項目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>
                          <a:effectLst/>
                        </a:rPr>
                        <a:t>獲獎學生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獎項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>
                          <a:effectLst/>
                        </a:rPr>
                        <a:t>指導老師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556432887"/>
                  </a:ext>
                </a:extLst>
              </a:tr>
              <a:tr h="52123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動力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機械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機車基本認識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901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陳冠宇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zh-TW" sz="2400" kern="100" dirty="0" smtClean="0">
                          <a:effectLst/>
                        </a:rPr>
                        <a:t>佳作</a:t>
                      </a:r>
                      <a:endParaRPr lang="zh-TW" alt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新北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吳彥興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老師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2954701582"/>
                  </a:ext>
                </a:extLst>
              </a:tr>
              <a:tr h="65149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動力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機械</a:t>
                      </a:r>
                      <a:endParaRPr lang="zh-TW" alt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機車基本認識</a:t>
                      </a:r>
                      <a:endParaRPr lang="zh-TW" altLang="zh-TW" sz="24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902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黃羿翔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zh-TW" sz="2400" kern="100" dirty="0" smtClean="0">
                          <a:effectLst/>
                        </a:rPr>
                        <a:t>佳作</a:t>
                      </a:r>
                      <a:endParaRPr lang="zh-TW" alt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</a:rPr>
                        <a:t>新北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吳彥興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老師</a:t>
                      </a:r>
                      <a:endParaRPr lang="zh-TW" altLang="zh-TW" sz="24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955436013"/>
                  </a:ext>
                </a:extLst>
              </a:tr>
              <a:tr h="65149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動力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機械</a:t>
                      </a:r>
                      <a:endParaRPr lang="zh-TW" alt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汽車基本認識</a:t>
                      </a:r>
                      <a:endParaRPr lang="zh-TW" alt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908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鍾智成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zh-TW" sz="2400" kern="100" dirty="0" smtClean="0">
                          <a:effectLst/>
                        </a:rPr>
                        <a:t>佳作</a:t>
                      </a:r>
                      <a:endParaRPr lang="zh-TW" alt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新北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林煒聖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老師</a:t>
                      </a:r>
                      <a:endParaRPr lang="zh-TW" alt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2320888597"/>
                  </a:ext>
                </a:extLst>
              </a:tr>
              <a:tr h="52123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餐旅</a:t>
                      </a:r>
                      <a:endParaRPr lang="zh-TW" altLang="zh-TW" sz="2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飲料調製實務</a:t>
                      </a:r>
                      <a:endParaRPr lang="zh-TW" alt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904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吳佩婷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佳作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開明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呂佳徽</a:t>
                      </a: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老師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2375026970"/>
                  </a:ext>
                </a:extLst>
              </a:tr>
              <a:tr h="521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設計</a:t>
                      </a:r>
                      <a:endParaRPr lang="zh-TW" sz="3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設計基礎</a:t>
                      </a:r>
                      <a:endParaRPr lang="zh-TW" sz="3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904</a:t>
                      </a: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蘇雪云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佳作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本校林莉軒</a:t>
                      </a:r>
                      <a:r>
                        <a:rPr lang="zh-TW" altLang="zh-TW" sz="2400" kern="100" dirty="0" smtClean="0">
                          <a:effectLst/>
                        </a:rPr>
                        <a:t>老師</a:t>
                      </a:r>
                      <a:endParaRPr lang="zh-TW" alt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642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359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43800" cy="892175"/>
          </a:xfrm>
        </p:spPr>
        <p:txBody>
          <a:bodyPr/>
          <a:lstStyle/>
          <a:p>
            <a:r>
              <a:rPr altLang="en-US" dirty="0" smtClean="0"/>
              <a:t>本學期遴選輔導</a:t>
            </a:r>
            <a:r>
              <a:rPr lang="zh-TW" altLang="en-US" dirty="0" smtClean="0"/>
              <a:t>相關</a:t>
            </a:r>
            <a:r>
              <a:rPr altLang="en-US" dirty="0" smtClean="0"/>
              <a:t>活動</a:t>
            </a: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4497387"/>
          </a:xfrm>
        </p:spPr>
        <p:txBody>
          <a:bodyPr/>
          <a:lstStyle/>
          <a:p>
            <a:r>
              <a:rPr lang="en-US" altLang="zh-TW" sz="2800" dirty="0" smtClean="0"/>
              <a:t>3/16~3/27</a:t>
            </a:r>
            <a:r>
              <a:rPr lang="zh-TW" altLang="en-US" sz="2800" dirty="0" smtClean="0">
                <a:solidFill>
                  <a:srgbClr val="FF0000"/>
                </a:solidFill>
              </a:rPr>
              <a:t>八年級學生新編性向測驗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en-US" altLang="zh-TW" sz="2800" dirty="0" smtClean="0"/>
              <a:t>3/27(</a:t>
            </a:r>
            <a:r>
              <a:rPr lang="zh-TW" altLang="en-US" sz="2800" dirty="0" smtClean="0"/>
              <a:t>五</a:t>
            </a:r>
            <a:r>
              <a:rPr lang="en-US" altLang="zh-TW" sz="2800" dirty="0" smtClean="0"/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技藝教育課程說明</a:t>
            </a:r>
            <a:r>
              <a:rPr lang="zh-TW" altLang="en-US" sz="2800" dirty="0" smtClean="0">
                <a:solidFill>
                  <a:srgbClr val="FF0000"/>
                </a:solidFill>
              </a:rPr>
              <a:t>會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en-US" altLang="zh-TW" sz="2800" dirty="0" smtClean="0"/>
              <a:t>3/30(</a:t>
            </a:r>
            <a:r>
              <a:rPr lang="zh-TW" altLang="en-US" sz="2800" dirty="0" smtClean="0"/>
              <a:t>一</a:t>
            </a:r>
            <a:r>
              <a:rPr lang="en-US" altLang="zh-TW" sz="2800" dirty="0" smtClean="0"/>
              <a:t>)</a:t>
            </a:r>
            <a:r>
              <a:rPr lang="zh-TW" altLang="zh-TW" sz="2800" dirty="0">
                <a:solidFill>
                  <a:srgbClr val="FF0000"/>
                </a:solidFill>
              </a:rPr>
              <a:t>發下</a:t>
            </a:r>
            <a:r>
              <a:rPr lang="zh-TW" altLang="zh-TW" sz="2800" dirty="0" smtClean="0">
                <a:solidFill>
                  <a:srgbClr val="FF0000"/>
                </a:solidFill>
              </a:rPr>
              <a:t>「學生技藝</a:t>
            </a:r>
            <a:r>
              <a:rPr lang="zh-TW" altLang="zh-TW" sz="2800" dirty="0">
                <a:solidFill>
                  <a:srgbClr val="FF0000"/>
                </a:solidFill>
              </a:rPr>
              <a:t>教育課程意願調查表」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sz="2800" smtClean="0"/>
              <a:t>五月</a:t>
            </a:r>
            <a:r>
              <a:rPr lang="zh-TW" altLang="en-US" sz="2800" dirty="0" smtClean="0"/>
              <a:t>辦</a:t>
            </a:r>
            <a:r>
              <a:rPr altLang="en-US" sz="2800" dirty="0" smtClean="0"/>
              <a:t>理</a:t>
            </a:r>
            <a:r>
              <a:rPr lang="zh-TW" altLang="en-US" sz="2800" dirty="0" smtClean="0">
                <a:solidFill>
                  <a:srgbClr val="FF0000"/>
                </a:solidFill>
              </a:rPr>
              <a:t>技藝班報名</a:t>
            </a:r>
            <a:r>
              <a:rPr lang="en-US" altLang="zh-TW" sz="1600" dirty="0"/>
              <a:t>(</a:t>
            </a:r>
            <a:r>
              <a:rPr lang="zh-TW" altLang="en-US" sz="1600" dirty="0"/>
              <a:t>盡量附上可加分資料</a:t>
            </a:r>
            <a:r>
              <a:rPr lang="en-US" altLang="zh-TW" sz="1600" dirty="0" smtClean="0"/>
              <a:t>)</a:t>
            </a:r>
          </a:p>
          <a:p>
            <a:r>
              <a:rPr lang="en-US" altLang="zh-TW" sz="2800" dirty="0" smtClean="0"/>
              <a:t>5/1(</a:t>
            </a:r>
            <a:r>
              <a:rPr lang="zh-TW" altLang="zh-TW" sz="2800" dirty="0"/>
              <a:t>五</a:t>
            </a:r>
            <a:r>
              <a:rPr lang="en-US" altLang="zh-TW" sz="2800" dirty="0"/>
              <a:t>)</a:t>
            </a:r>
            <a:r>
              <a:rPr lang="zh-TW" altLang="zh-TW" sz="2800" dirty="0">
                <a:solidFill>
                  <a:srgbClr val="FF0000"/>
                </a:solidFill>
              </a:rPr>
              <a:t>召開遴輔</a:t>
            </a:r>
            <a:r>
              <a:rPr lang="zh-TW" altLang="zh-TW" sz="2800" dirty="0" smtClean="0">
                <a:solidFill>
                  <a:srgbClr val="FF0000"/>
                </a:solidFill>
              </a:rPr>
              <a:t>會</a:t>
            </a:r>
            <a:r>
              <a:rPr lang="en-US" altLang="zh-TW" sz="1800" dirty="0" smtClean="0"/>
              <a:t>(</a:t>
            </a:r>
            <a:r>
              <a:rPr lang="zh-TW" altLang="zh-TW" sz="1800" dirty="0" smtClean="0"/>
              <a:t>確定</a:t>
            </a:r>
            <a:r>
              <a:rPr lang="zh-TW" altLang="zh-TW" sz="1800" dirty="0"/>
              <a:t>開課職群，遴選</a:t>
            </a:r>
            <a:r>
              <a:rPr lang="en-US" altLang="zh-TW" sz="1800" dirty="0"/>
              <a:t>109</a:t>
            </a:r>
            <a:r>
              <a:rPr lang="zh-TW" altLang="zh-TW" sz="1800" dirty="0"/>
              <a:t>學年技藝班</a:t>
            </a:r>
            <a:r>
              <a:rPr lang="zh-TW" altLang="zh-TW" sz="1800" dirty="0" smtClean="0"/>
              <a:t>學生</a:t>
            </a:r>
            <a:r>
              <a:rPr lang="en-US" altLang="zh-TW" sz="1800" dirty="0" smtClean="0"/>
              <a:t>)</a:t>
            </a:r>
            <a:endParaRPr lang="en-US" altLang="zh-TW" sz="1600" dirty="0" smtClean="0"/>
          </a:p>
          <a:p>
            <a:r>
              <a:rPr lang="zh-TW" altLang="zh-TW" sz="2800" dirty="0"/>
              <a:t>針對家長</a:t>
            </a:r>
            <a:r>
              <a:rPr lang="en-US" altLang="zh-TW" sz="2800" dirty="0"/>
              <a:t>(</a:t>
            </a:r>
            <a:r>
              <a:rPr lang="zh-TW" altLang="zh-TW" sz="2800" dirty="0"/>
              <a:t>晚上</a:t>
            </a:r>
            <a:r>
              <a:rPr lang="en-US" altLang="zh-TW" sz="2800" dirty="0"/>
              <a:t>)</a:t>
            </a:r>
            <a:r>
              <a:rPr lang="zh-TW" altLang="zh-TW" sz="2800" dirty="0"/>
              <a:t>、學生，宣導參加各技藝教育宣導親子</a:t>
            </a:r>
            <a:r>
              <a:rPr lang="zh-TW" altLang="zh-TW" sz="2800" dirty="0" smtClean="0"/>
              <a:t>場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視疫情情況，如</a:t>
            </a:r>
            <a:r>
              <a:rPr lang="zh-TW" altLang="en-US" sz="1800" dirty="0">
                <a:solidFill>
                  <a:srgbClr val="FF0000"/>
                </a:solidFill>
              </a:rPr>
              <a:t>「選技職好好讀有前途」</a:t>
            </a:r>
            <a:r>
              <a:rPr lang="zh-TW" altLang="en-US" sz="1800" dirty="0">
                <a:solidFill>
                  <a:schemeClr val="tx1">
                    <a:lumMod val="75000"/>
                  </a:schemeClr>
                </a:solidFill>
              </a:rPr>
              <a:t>親子</a:t>
            </a:r>
            <a:r>
              <a:rPr lang="zh-TW" altLang="en-US" sz="1800" dirty="0" smtClean="0">
                <a:solidFill>
                  <a:schemeClr val="tx1">
                    <a:lumMod val="75000"/>
                  </a:schemeClr>
                </a:solidFill>
              </a:rPr>
              <a:t>場局公文停辦</a:t>
            </a:r>
            <a:r>
              <a:rPr lang="en-US" altLang="zh-TW" sz="1800" dirty="0" smtClean="0"/>
              <a:t>)</a:t>
            </a:r>
            <a:endParaRPr lang="en-US" altLang="zh-TW" sz="1800" dirty="0"/>
          </a:p>
          <a:p>
            <a:endParaRPr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798513" y="304800"/>
            <a:ext cx="7543800" cy="963960"/>
          </a:xfrm>
        </p:spPr>
        <p:txBody>
          <a:bodyPr/>
          <a:lstStyle/>
          <a:p>
            <a:r>
              <a:rPr lang="zh-TW" altLang="en-US" sz="4000" dirty="0" smtClean="0"/>
              <a:t>技藝教育課程簡介</a:t>
            </a:r>
            <a:endParaRPr altLang="en-US" sz="4000" dirty="0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021959" cy="4824536"/>
          </a:xfrm>
        </p:spPr>
        <p:txBody>
          <a:bodyPr/>
          <a:lstStyle/>
          <a:p>
            <a:r>
              <a:rPr lang="zh-TW" altLang="en-US" sz="3600" dirty="0" smtClean="0"/>
              <a:t>提供具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職業性向</a:t>
            </a:r>
            <a:r>
              <a:rPr lang="zh-TW" altLang="en-US" sz="3600" dirty="0" smtClean="0"/>
              <a:t>學生提前</a:t>
            </a:r>
            <a:r>
              <a:rPr lang="zh-TW" altLang="en-US" sz="3600" dirty="0"/>
              <a:t>試探職業</a:t>
            </a:r>
            <a:r>
              <a:rPr lang="zh-TW" altLang="en-US" sz="3600" dirty="0" smtClean="0"/>
              <a:t>群科的機會</a:t>
            </a:r>
            <a:endParaRPr lang="en-US" altLang="zh-TW" sz="3600" dirty="0" smtClean="0"/>
          </a:p>
          <a:p>
            <a:r>
              <a:rPr lang="zh-TW" altLang="en-US" sz="3600" dirty="0" smtClean="0"/>
              <a:t>每週五</a:t>
            </a:r>
            <a:r>
              <a:rPr lang="zh-TW" altLang="en-US" sz="3600" dirty="0" smtClean="0"/>
              <a:t>一天至</a:t>
            </a:r>
            <a:r>
              <a:rPr lang="zh-TW" altLang="en-US" sz="3600" dirty="0" smtClean="0"/>
              <a:t>合作高職上課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2800" dirty="0" smtClean="0">
                <a:solidFill>
                  <a:schemeClr val="accent5"/>
                </a:solidFill>
              </a:rPr>
              <a:t>(</a:t>
            </a:r>
            <a:r>
              <a:rPr lang="zh-TW" altLang="en-US" sz="2800" dirty="0" smtClean="0">
                <a:solidFill>
                  <a:schemeClr val="accent5"/>
                </a:solidFill>
              </a:rPr>
              <a:t>所以</a:t>
            </a:r>
            <a:r>
              <a:rPr lang="zh-TW" altLang="en-US" sz="2800" dirty="0">
                <a:solidFill>
                  <a:schemeClr val="accent5"/>
                </a:solidFill>
              </a:rPr>
              <a:t>會</a:t>
            </a:r>
            <a:r>
              <a:rPr lang="zh-TW" altLang="en-US" sz="2800" dirty="0" smtClean="0">
                <a:solidFill>
                  <a:schemeClr val="accent5"/>
                </a:solidFill>
              </a:rPr>
              <a:t>無法上到當天班</a:t>
            </a:r>
            <a:r>
              <a:rPr lang="zh-TW" altLang="en-US" sz="2800" dirty="0">
                <a:solidFill>
                  <a:schemeClr val="accent5"/>
                </a:solidFill>
              </a:rPr>
              <a:t>上</a:t>
            </a:r>
            <a:r>
              <a:rPr lang="zh-TW" altLang="en-US" sz="2800" dirty="0" smtClean="0">
                <a:solidFill>
                  <a:schemeClr val="accent5"/>
                </a:solidFill>
              </a:rPr>
              <a:t>的課程，需自行補課補作業</a:t>
            </a:r>
            <a:r>
              <a:rPr lang="en-US" altLang="zh-TW" sz="2800" dirty="0" smtClean="0">
                <a:solidFill>
                  <a:schemeClr val="accent5"/>
                </a:solidFill>
              </a:rPr>
              <a:t>)</a:t>
            </a:r>
          </a:p>
          <a:p>
            <a:r>
              <a:rPr lang="zh-TW" altLang="en-US" sz="3600" dirty="0" smtClean="0"/>
              <a:t>滿</a:t>
            </a:r>
            <a:r>
              <a:rPr lang="en-US" altLang="zh-TW" sz="3600" dirty="0" smtClean="0"/>
              <a:t>15</a:t>
            </a:r>
            <a:r>
              <a:rPr lang="zh-TW" altLang="en-US" sz="3600" dirty="0" smtClean="0"/>
              <a:t>人開班，一班至少試探兩個職群</a:t>
            </a:r>
            <a:endParaRPr lang="en-US" altLang="zh-TW" sz="3600" dirty="0" smtClean="0"/>
          </a:p>
          <a:p>
            <a:r>
              <a:rPr lang="zh-TW" altLang="en-US" sz="3600" dirty="0" smtClean="0"/>
              <a:t>表現優秀同學可參加</a:t>
            </a:r>
            <a:r>
              <a:rPr lang="zh-TW" altLang="en-US" sz="3600" b="1" dirty="0" smtClean="0">
                <a:solidFill>
                  <a:schemeClr val="accent5"/>
                </a:solidFill>
              </a:rPr>
              <a:t>技藝競賽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時間：下學期初</a:t>
            </a:r>
            <a:r>
              <a:rPr lang="en-US" altLang="zh-TW" sz="3600" dirty="0" smtClean="0"/>
              <a:t>)</a:t>
            </a:r>
            <a:r>
              <a:rPr lang="en-US" altLang="zh-TW" dirty="0" smtClean="0">
                <a:solidFill>
                  <a:schemeClr val="tx2"/>
                </a:solidFill>
              </a:rPr>
              <a:t>&lt;</a:t>
            </a:r>
            <a:r>
              <a:rPr lang="zh-TW" altLang="en-US" dirty="0" smtClean="0">
                <a:solidFill>
                  <a:schemeClr val="tx2"/>
                </a:solidFill>
              </a:rPr>
              <a:t>參考附件一</a:t>
            </a:r>
            <a:r>
              <a:rPr lang="en-US" altLang="zh-TW" dirty="0">
                <a:solidFill>
                  <a:schemeClr val="tx2"/>
                </a:solidFill>
              </a:rPr>
              <a:t>&gt;</a:t>
            </a:r>
            <a:endParaRPr altLang="en-US" sz="4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23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798513" y="304800"/>
            <a:ext cx="7543800" cy="747713"/>
          </a:xfrm>
        </p:spPr>
        <p:txBody>
          <a:bodyPr/>
          <a:lstStyle/>
          <a:p>
            <a:r>
              <a:rPr altLang="en-US" smtClean="0"/>
              <a:t>優勢升學管道介紹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798513" y="1196752"/>
          <a:ext cx="7445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817563" y="188913"/>
            <a:ext cx="7543800" cy="758825"/>
          </a:xfrm>
        </p:spPr>
        <p:txBody>
          <a:bodyPr/>
          <a:lstStyle/>
          <a:p>
            <a:r>
              <a:rPr altLang="en-US" dirty="0" smtClean="0"/>
              <a:t>優勢升學管道介紹</a:t>
            </a:r>
            <a:r>
              <a:rPr lang="en-US" altLang="zh-TW" dirty="0" smtClean="0"/>
              <a:t>-</a:t>
            </a:r>
            <a:r>
              <a:rPr altLang="en-US" dirty="0" smtClean="0"/>
              <a:t>技優生甄審入學</a:t>
            </a:r>
          </a:p>
        </p:txBody>
      </p:sp>
      <p:sp>
        <p:nvSpPr>
          <p:cNvPr id="130" name="矩形 10"/>
          <p:cNvSpPr>
            <a:spLocks noChangeArrowheads="1"/>
          </p:cNvSpPr>
          <p:nvPr/>
        </p:nvSpPr>
        <p:spPr bwMode="auto">
          <a:xfrm>
            <a:off x="395288" y="1196752"/>
            <a:ext cx="838835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報名資格：不可跨區</a:t>
            </a:r>
            <a:endParaRPr lang="en-US" altLang="zh-TW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    </a:t>
            </a:r>
            <a:r>
              <a:rPr lang="zh-TW" altLang="en-US" sz="2800" dirty="0">
                <a:latin typeface="+mn-ea"/>
                <a:ea typeface="+mn-ea"/>
              </a:rPr>
              <a:t> </a:t>
            </a:r>
            <a:r>
              <a:rPr lang="en-US" altLang="zh-TW" sz="2800" dirty="0">
                <a:latin typeface="+mn-ea"/>
                <a:ea typeface="+mn-ea"/>
              </a:rPr>
              <a:t>1.</a:t>
            </a:r>
            <a:r>
              <a:rPr lang="zh-TW" altLang="en-US" sz="2800" dirty="0">
                <a:latin typeface="+mn-ea"/>
                <a:ea typeface="+mn-ea"/>
              </a:rPr>
              <a:t> 國際級、全國級技能競賽</a:t>
            </a: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含科展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  <a:r>
              <a:rPr lang="zh-TW" altLang="en-US" sz="2800" dirty="0">
                <a:latin typeface="+mn-ea"/>
                <a:ea typeface="+mn-ea"/>
              </a:rPr>
              <a:t>成績優異或</a:t>
            </a:r>
            <a:endParaRPr lang="en-US" altLang="zh-TW" sz="28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+mn-ea"/>
                <a:ea typeface="+mn-ea"/>
              </a:rPr>
              <a:t>          領有技術士證者</a:t>
            </a:r>
            <a:endParaRPr lang="en-US" altLang="zh-TW" sz="28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+mn-ea"/>
                <a:ea typeface="+mn-ea"/>
              </a:rPr>
              <a:t>      </a:t>
            </a:r>
            <a:r>
              <a:rPr lang="en-US" altLang="zh-TW" sz="2800" dirty="0">
                <a:latin typeface="+mn-ea"/>
                <a:ea typeface="+mn-ea"/>
              </a:rPr>
              <a:t>2.</a:t>
            </a:r>
            <a:r>
              <a:rPr lang="zh-TW" altLang="en-US" sz="2800" dirty="0">
                <a:latin typeface="+mn-ea"/>
                <a:ea typeface="+mn-ea"/>
              </a:rPr>
              <a:t> 縣</a:t>
            </a: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市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  <a:r>
              <a:rPr lang="zh-TW" altLang="en-US" sz="2800" dirty="0">
                <a:latin typeface="+mn-ea"/>
                <a:ea typeface="+mn-ea"/>
              </a:rPr>
              <a:t>級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技能競賽</a:t>
            </a: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含科展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  <a:r>
              <a:rPr lang="zh-TW" altLang="en-US" sz="2800" dirty="0">
                <a:latin typeface="+mn-ea"/>
                <a:ea typeface="+mn-ea"/>
              </a:rPr>
              <a:t>成績優異</a:t>
            </a:r>
            <a:endParaRPr lang="en-US" altLang="zh-TW" sz="28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+mn-ea"/>
                <a:ea typeface="+mn-ea"/>
              </a:rPr>
              <a:t>      </a:t>
            </a:r>
            <a:r>
              <a:rPr lang="en-US" altLang="zh-TW" sz="2800" dirty="0">
                <a:latin typeface="+mn-ea"/>
                <a:ea typeface="+mn-ea"/>
              </a:rPr>
              <a:t>3.</a:t>
            </a:r>
            <a:r>
              <a:rPr lang="zh-TW" altLang="en-US" sz="2800" dirty="0">
                <a:latin typeface="+mn-ea"/>
                <a:ea typeface="+mn-ea"/>
              </a:rPr>
              <a:t> 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參加技藝教育課程成績優良者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en-US" altLang="zh-TW" sz="2800" dirty="0" err="1">
                <a:solidFill>
                  <a:srgbClr val="FF0000"/>
                </a:solidFill>
                <a:latin typeface="+mn-ea"/>
                <a:ea typeface="+mn-ea"/>
              </a:rPr>
              <a:t>PR70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以上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          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限就讀相關群科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en-US" altLang="zh-TW" sz="20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招生學校及名額：</a:t>
            </a:r>
            <a:endParaRPr lang="en-US" altLang="zh-TW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     </a:t>
            </a:r>
            <a:r>
              <a:rPr lang="zh-TW" altLang="en-US" sz="2000" dirty="0">
                <a:latin typeface="+mn-ea"/>
                <a:ea typeface="+mn-ea"/>
              </a:rPr>
              <a:t> </a:t>
            </a:r>
            <a:r>
              <a:rPr lang="en-US" altLang="zh-TW" sz="2800" dirty="0">
                <a:latin typeface="+mn-ea"/>
                <a:ea typeface="+mn-ea"/>
              </a:rPr>
              <a:t>1.</a:t>
            </a:r>
            <a:r>
              <a:rPr lang="zh-TW" altLang="en-US" sz="2800" dirty="0">
                <a:latin typeface="+mn-ea"/>
                <a:ea typeface="+mn-ea"/>
              </a:rPr>
              <a:t>公立高職：每班</a:t>
            </a:r>
            <a:r>
              <a:rPr lang="en-US" altLang="zh-TW" sz="2800" dirty="0">
                <a:latin typeface="+mn-ea"/>
                <a:ea typeface="+mn-ea"/>
              </a:rPr>
              <a:t>2</a:t>
            </a:r>
            <a:r>
              <a:rPr lang="zh-TW" altLang="en-US" sz="2800" dirty="0">
                <a:latin typeface="+mn-ea"/>
                <a:ea typeface="+mn-ea"/>
              </a:rPr>
              <a:t>名</a:t>
            </a: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內含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  <a:r>
              <a:rPr lang="zh-TW" altLang="en-US" sz="2800" dirty="0">
                <a:latin typeface="+mn-ea"/>
                <a:ea typeface="+mn-ea"/>
              </a:rPr>
              <a:t>，惟大安高工進修學</a:t>
            </a:r>
            <a:endParaRPr lang="en-US" altLang="zh-TW" sz="28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+mn-ea"/>
                <a:ea typeface="+mn-ea"/>
              </a:rPr>
              <a:t>        校不招生</a:t>
            </a:r>
            <a:endParaRPr lang="en-US" altLang="zh-TW" sz="28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+mn-ea"/>
                <a:ea typeface="+mn-ea"/>
              </a:rPr>
              <a:t>     </a:t>
            </a:r>
            <a:r>
              <a:rPr lang="en-US" altLang="zh-TW" sz="2800" dirty="0">
                <a:latin typeface="+mn-ea"/>
                <a:ea typeface="+mn-ea"/>
              </a:rPr>
              <a:t>2.</a:t>
            </a:r>
            <a:r>
              <a:rPr lang="zh-TW" altLang="en-US" sz="2800" dirty="0">
                <a:latin typeface="+mn-ea"/>
                <a:ea typeface="+mn-ea"/>
              </a:rPr>
              <a:t>私立高職：每班</a:t>
            </a:r>
            <a:r>
              <a:rPr lang="en-US" altLang="zh-TW" sz="2800" dirty="0">
                <a:latin typeface="+mn-ea"/>
                <a:ea typeface="+mn-ea"/>
              </a:rPr>
              <a:t>2</a:t>
            </a:r>
            <a:r>
              <a:rPr lang="zh-TW" altLang="en-US" sz="2800" dirty="0">
                <a:latin typeface="+mn-ea"/>
                <a:ea typeface="+mn-ea"/>
              </a:rPr>
              <a:t>名</a:t>
            </a: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外加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</a:p>
          <a:p>
            <a:pPr eaLnBrk="1" hangingPunct="1">
              <a:defRPr/>
            </a:pPr>
            <a:endParaRPr lang="zh-TW" altLang="en-US" sz="2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798513" y="476250"/>
            <a:ext cx="7543800" cy="892175"/>
          </a:xfrm>
        </p:spPr>
        <p:txBody>
          <a:bodyPr/>
          <a:lstStyle/>
          <a:p>
            <a:r>
              <a:rPr altLang="en-US" dirty="0" smtClean="0"/>
              <a:t>優勢升學管道介紹</a:t>
            </a:r>
            <a:r>
              <a:rPr lang="en-US" altLang="zh-TW" dirty="0" smtClean="0"/>
              <a:t>-</a:t>
            </a:r>
            <a:r>
              <a:rPr altLang="en-US" dirty="0" smtClean="0"/>
              <a:t>技優生甄審入學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&lt;</a:t>
            </a:r>
            <a:r>
              <a:rPr altLang="en-US" dirty="0" smtClean="0"/>
              <a:t>技藝技能得分核算基準</a:t>
            </a:r>
            <a:r>
              <a:rPr lang="en-US" altLang="zh-TW" dirty="0" smtClean="0"/>
              <a:t>&gt;</a:t>
            </a:r>
            <a:endParaRPr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31" y="1368425"/>
            <a:ext cx="7142853" cy="53164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809625" y="128588"/>
            <a:ext cx="7543800" cy="1219200"/>
          </a:xfrm>
        </p:spPr>
        <p:txBody>
          <a:bodyPr/>
          <a:lstStyle/>
          <a:p>
            <a:r>
              <a:rPr altLang="en-US" dirty="0" smtClean="0"/>
              <a:t>優勢升學管道介紹</a:t>
            </a:r>
            <a:r>
              <a:rPr lang="en-US" altLang="zh-TW" dirty="0" smtClean="0"/>
              <a:t>-</a:t>
            </a:r>
            <a:r>
              <a:rPr altLang="en-US" dirty="0" smtClean="0"/>
              <a:t>技優生甄審入學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altLang="en-US" dirty="0" smtClean="0"/>
              <a:t>技優甄審入學專業群科對照表</a:t>
            </a:r>
            <a:r>
              <a:rPr lang="en-US" altLang="zh-TW" dirty="0" smtClean="0"/>
              <a:t>(</a:t>
            </a:r>
            <a:r>
              <a:rPr altLang="en-US" dirty="0" smtClean="0"/>
              <a:t>摘錄</a:t>
            </a:r>
            <a:r>
              <a:rPr lang="en-US" altLang="zh-TW" dirty="0" smtClean="0"/>
              <a:t>)</a:t>
            </a:r>
            <a:endParaRPr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" b="61961"/>
          <a:stretch/>
        </p:blipFill>
        <p:spPr>
          <a:xfrm>
            <a:off x="1517860" y="1314512"/>
            <a:ext cx="6127329" cy="546027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95936" y="4437112"/>
            <a:ext cx="10081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809625" y="128588"/>
            <a:ext cx="7543800" cy="1219200"/>
          </a:xfrm>
        </p:spPr>
        <p:txBody>
          <a:bodyPr/>
          <a:lstStyle/>
          <a:p>
            <a:r>
              <a:rPr altLang="en-US" dirty="0" smtClean="0"/>
              <a:t>優勢升學管道介紹</a:t>
            </a:r>
            <a:r>
              <a:rPr lang="en-US" altLang="zh-TW" dirty="0" smtClean="0"/>
              <a:t>-</a:t>
            </a:r>
            <a:r>
              <a:rPr altLang="en-US" dirty="0" smtClean="0"/>
              <a:t>技優生甄審入學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altLang="en-US" dirty="0" smtClean="0"/>
              <a:t>技優甄審入學專業群科對照表</a:t>
            </a:r>
            <a:r>
              <a:rPr lang="en-US" altLang="zh-TW" dirty="0" smtClean="0"/>
              <a:t>(</a:t>
            </a:r>
            <a:r>
              <a:rPr altLang="en-US" dirty="0" smtClean="0"/>
              <a:t>摘錄</a:t>
            </a:r>
            <a:r>
              <a:rPr lang="en-US" altLang="zh-TW" dirty="0" smtClean="0"/>
              <a:t>)</a:t>
            </a:r>
            <a:endParaRPr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1" r="83" b="34673"/>
          <a:stretch/>
        </p:blipFill>
        <p:spPr>
          <a:xfrm>
            <a:off x="1517860" y="1347788"/>
            <a:ext cx="6127329" cy="53073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77468" y="5661248"/>
            <a:ext cx="171866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970039" y="5661248"/>
            <a:ext cx="1482281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251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809625" y="128588"/>
            <a:ext cx="7543800" cy="1219200"/>
          </a:xfrm>
        </p:spPr>
        <p:txBody>
          <a:bodyPr/>
          <a:lstStyle/>
          <a:p>
            <a:r>
              <a:rPr altLang="en-US" dirty="0" smtClean="0"/>
              <a:t>優勢升學管道介紹</a:t>
            </a:r>
            <a:r>
              <a:rPr lang="en-US" altLang="zh-TW" dirty="0" smtClean="0"/>
              <a:t>-</a:t>
            </a:r>
            <a:r>
              <a:rPr altLang="en-US" dirty="0" smtClean="0"/>
              <a:t>技優生甄審入學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altLang="en-US" dirty="0" smtClean="0"/>
              <a:t>技優甄審入學專業群科對照表</a:t>
            </a:r>
            <a:r>
              <a:rPr lang="en-US" altLang="zh-TW" dirty="0" smtClean="0"/>
              <a:t>(</a:t>
            </a:r>
            <a:r>
              <a:rPr altLang="en-US" dirty="0" smtClean="0"/>
              <a:t>摘錄</a:t>
            </a:r>
            <a:r>
              <a:rPr lang="en-US" altLang="zh-TW" dirty="0" smtClean="0"/>
              <a:t>)</a:t>
            </a:r>
            <a:endParaRPr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9" r="788"/>
          <a:stretch/>
        </p:blipFill>
        <p:spPr>
          <a:xfrm>
            <a:off x="1462379" y="1484784"/>
            <a:ext cx="6238291" cy="49713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20072" y="5877272"/>
            <a:ext cx="16561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067944" y="3465004"/>
            <a:ext cx="1440160" cy="324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454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910</Words>
  <Application>Microsoft Office PowerPoint</Application>
  <PresentationFormat>如螢幕大小 (4:3)</PresentationFormat>
  <Paragraphs>208</Paragraphs>
  <Slides>22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Microsoft JhengHei UI</vt:lpstr>
      <vt:lpstr>微軟正黑體</vt:lpstr>
      <vt:lpstr>新細明體</vt:lpstr>
      <vt:lpstr>標楷體</vt:lpstr>
      <vt:lpstr>Arial</vt:lpstr>
      <vt:lpstr>Book Antiqua</vt:lpstr>
      <vt:lpstr>Calibri</vt:lpstr>
      <vt:lpstr>Times New Roman</vt:lpstr>
      <vt:lpstr>Nature Illustration 16x9</vt:lpstr>
      <vt:lpstr>新北市立樟樹國際實中 技藝教育課程 暨升學進路宣導說明會</vt:lpstr>
      <vt:lpstr>會議主題</vt:lpstr>
      <vt:lpstr>技藝教育課程簡介</vt:lpstr>
      <vt:lpstr>優勢升學管道介紹</vt:lpstr>
      <vt:lpstr>優勢升學管道介紹-技優生甄審入學</vt:lpstr>
      <vt:lpstr>優勢升學管道介紹-技優生甄審入學 &lt;技藝技能得分核算基準&gt;</vt:lpstr>
      <vt:lpstr>優勢升學管道介紹-技優生甄審入學 技優甄審入學專業群科對照表(摘錄)</vt:lpstr>
      <vt:lpstr>優勢升學管道介紹-技優生甄審入學 技優甄審入學專業群科對照表(摘錄)</vt:lpstr>
      <vt:lpstr>優勢升學管道介紹-技優生甄審入學 技優甄審入學專業群科對照表(摘錄)</vt:lpstr>
      <vt:lpstr>優勢升學管道介紹-專業群科特色招生甄選入學</vt:lpstr>
      <vt:lpstr>優勢升學管道介紹-五專免試入學超額比序</vt:lpstr>
      <vt:lpstr>其他優勢升學管道</vt:lpstr>
      <vt:lpstr>下學年技藝教育課程運作方式</vt:lpstr>
      <vt:lpstr>下學年技藝教育課程運作方式</vt:lpstr>
      <vt:lpstr>下學年技藝教育課程相關規定</vt:lpstr>
      <vt:lpstr>下學年技藝教育課程相關規定</vt:lpstr>
      <vt:lpstr>與宜鼎國際教育基金會合作</vt:lpstr>
      <vt:lpstr>上學年合作成果─職業達人講座、頒獎</vt:lpstr>
      <vt:lpstr>有愛任務</vt:lpstr>
      <vt:lpstr>108年度技藝競賽成果</vt:lpstr>
      <vt:lpstr>108年度技藝競賽成果</vt:lpstr>
      <vt:lpstr>本學期遴選輔導相關活動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yujean</dc:creator>
  <cp:lastModifiedBy>user</cp:lastModifiedBy>
  <cp:revision>67</cp:revision>
  <cp:lastPrinted>2020-03-26T03:07:27Z</cp:lastPrinted>
  <dcterms:created xsi:type="dcterms:W3CDTF">2017-09-04T12:15:07Z</dcterms:created>
  <dcterms:modified xsi:type="dcterms:W3CDTF">2020-03-27T00:35:33Z</dcterms:modified>
</cp:coreProperties>
</file>